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290" r:id="rId3"/>
    <p:sldId id="259" r:id="rId4"/>
    <p:sldId id="260" r:id="rId5"/>
    <p:sldId id="261" r:id="rId6"/>
    <p:sldId id="262" r:id="rId7"/>
    <p:sldId id="264" r:id="rId8"/>
    <p:sldId id="282" r:id="rId9"/>
    <p:sldId id="303" r:id="rId10"/>
    <p:sldId id="263" r:id="rId11"/>
    <p:sldId id="283" r:id="rId12"/>
    <p:sldId id="280" r:id="rId13"/>
    <p:sldId id="265" r:id="rId14"/>
    <p:sldId id="270" r:id="rId15"/>
    <p:sldId id="272" r:id="rId16"/>
    <p:sldId id="288" r:id="rId17"/>
    <p:sldId id="291" r:id="rId18"/>
    <p:sldId id="258" r:id="rId19"/>
    <p:sldId id="300" r:id="rId20"/>
    <p:sldId id="284" r:id="rId21"/>
    <p:sldId id="301" r:id="rId22"/>
    <p:sldId id="293" r:id="rId23"/>
    <p:sldId id="297" r:id="rId24"/>
    <p:sldId id="307" r:id="rId25"/>
    <p:sldId id="305" r:id="rId26"/>
    <p:sldId id="304" r:id="rId27"/>
    <p:sldId id="269" r:id="rId28"/>
    <p:sldId id="294" r:id="rId29"/>
    <p:sldId id="271" r:id="rId30"/>
    <p:sldId id="285" r:id="rId31"/>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9"/>
  </p:normalViewPr>
  <p:slideViewPr>
    <p:cSldViewPr snapToGrid="0">
      <p:cViewPr>
        <p:scale>
          <a:sx n="69" d="100"/>
          <a:sy n="69" d="100"/>
        </p:scale>
        <p:origin x="44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D39371-ADA9-489E-A85F-4F2884C1C1B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A6AB4B7-5B11-43D4-B6AE-5435395C8B6D}">
      <dgm:prSet phldrT="[Text]" custT="1"/>
      <dgm:spPr>
        <a:solidFill>
          <a:schemeClr val="accent2">
            <a:lumMod val="75000"/>
          </a:schemeClr>
        </a:solidFill>
      </dgm:spPr>
      <dgm:t>
        <a:bodyPr/>
        <a:lstStyle/>
        <a:p>
          <a:pPr>
            <a:buNone/>
          </a:pPr>
          <a:r>
            <a:rPr lang="en-US" sz="1400" b="1" dirty="0"/>
            <a:t>Radon concentration testing</a:t>
          </a:r>
          <a:r>
            <a:rPr lang="en-US" sz="1400" dirty="0"/>
            <a:t>	</a:t>
          </a:r>
        </a:p>
      </dgm:t>
    </dgm:pt>
    <dgm:pt modelId="{35EBBE7A-CD81-47AD-ACCF-489FEE012163}" type="parTrans" cxnId="{4FE5AB1C-1934-4334-94C8-D7B944DDEA95}">
      <dgm:prSet/>
      <dgm:spPr/>
      <dgm:t>
        <a:bodyPr/>
        <a:lstStyle/>
        <a:p>
          <a:endParaRPr lang="en-US" sz="2400"/>
        </a:p>
      </dgm:t>
    </dgm:pt>
    <dgm:pt modelId="{279F02BE-3BEA-479B-A024-BB02E141FA33}" type="sibTrans" cxnId="{4FE5AB1C-1934-4334-94C8-D7B944DDEA95}">
      <dgm:prSet/>
      <dgm:spPr/>
      <dgm:t>
        <a:bodyPr/>
        <a:lstStyle/>
        <a:p>
          <a:endParaRPr lang="en-US" sz="2400"/>
        </a:p>
      </dgm:t>
    </dgm:pt>
    <dgm:pt modelId="{AF09B1B4-1503-4525-B891-940800447123}">
      <dgm:prSet phldrT="[Text]" custT="1"/>
      <dgm:spPr>
        <a:solidFill>
          <a:schemeClr val="accent2">
            <a:lumMod val="75000"/>
          </a:schemeClr>
        </a:solidFill>
      </dgm:spPr>
      <dgm:t>
        <a:bodyPr/>
        <a:lstStyle/>
        <a:p>
          <a:pPr>
            <a:buNone/>
          </a:pPr>
          <a:r>
            <a:rPr lang="en-US" sz="1400" b="1" dirty="0"/>
            <a:t>Data analysis and quality control</a:t>
          </a:r>
          <a:r>
            <a:rPr lang="en-US" sz="1400" dirty="0"/>
            <a:t>	</a:t>
          </a:r>
        </a:p>
      </dgm:t>
    </dgm:pt>
    <dgm:pt modelId="{8752F9BD-7FFE-45AA-A975-28ACA4B66A9F}" type="parTrans" cxnId="{40F5346B-A824-47E6-8395-C4786CE50C21}">
      <dgm:prSet/>
      <dgm:spPr/>
      <dgm:t>
        <a:bodyPr/>
        <a:lstStyle/>
        <a:p>
          <a:endParaRPr lang="en-US" sz="2400"/>
        </a:p>
      </dgm:t>
    </dgm:pt>
    <dgm:pt modelId="{30A83FCD-F6DB-4085-A833-F2FC607A625B}" type="sibTrans" cxnId="{40F5346B-A824-47E6-8395-C4786CE50C21}">
      <dgm:prSet/>
      <dgm:spPr/>
      <dgm:t>
        <a:bodyPr/>
        <a:lstStyle/>
        <a:p>
          <a:endParaRPr lang="en-US" sz="2400"/>
        </a:p>
      </dgm:t>
    </dgm:pt>
    <dgm:pt modelId="{7D91879C-D254-45DA-99A7-93D21A498457}">
      <dgm:prSet phldrT="[Text]" custT="1"/>
      <dgm:spPr>
        <a:solidFill>
          <a:schemeClr val="accent2">
            <a:lumMod val="75000"/>
          </a:schemeClr>
        </a:solidFill>
      </dgm:spPr>
      <dgm:t>
        <a:bodyPr/>
        <a:lstStyle/>
        <a:p>
          <a:pPr>
            <a:buNone/>
          </a:pPr>
          <a:r>
            <a:rPr lang="en-US" sz="1400" b="1" dirty="0"/>
            <a:t>Result analysis &amp; consolidation</a:t>
          </a:r>
          <a:endParaRPr lang="en-US" sz="1400" dirty="0"/>
        </a:p>
      </dgm:t>
    </dgm:pt>
    <dgm:pt modelId="{AE34DF1F-7D36-4B0F-BE3D-D18583179BB1}" type="parTrans" cxnId="{6EADCEB1-A789-4705-B907-74AC85BA9EDB}">
      <dgm:prSet/>
      <dgm:spPr/>
      <dgm:t>
        <a:bodyPr/>
        <a:lstStyle/>
        <a:p>
          <a:endParaRPr lang="en-US" sz="2400"/>
        </a:p>
      </dgm:t>
    </dgm:pt>
    <dgm:pt modelId="{422DB4C9-95C0-4D5C-A018-FF0152D1D13C}" type="sibTrans" cxnId="{6EADCEB1-A789-4705-B907-74AC85BA9EDB}">
      <dgm:prSet/>
      <dgm:spPr/>
      <dgm:t>
        <a:bodyPr/>
        <a:lstStyle/>
        <a:p>
          <a:endParaRPr lang="en-US" sz="2400"/>
        </a:p>
      </dgm:t>
    </dgm:pt>
    <dgm:pt modelId="{49EBF271-D695-421B-9E65-81E96CF5A43D}">
      <dgm:prSet phldrT="[Text]" custT="1"/>
      <dgm:spPr>
        <a:solidFill>
          <a:schemeClr val="accent2">
            <a:lumMod val="75000"/>
          </a:schemeClr>
        </a:solidFill>
      </dgm:spPr>
      <dgm:t>
        <a:bodyPr/>
        <a:lstStyle/>
        <a:p>
          <a:pPr>
            <a:buNone/>
          </a:pPr>
          <a:r>
            <a:rPr lang="en-US" sz="1400" b="1" dirty="0"/>
            <a:t>Website updates</a:t>
          </a:r>
          <a:endParaRPr lang="en-US" sz="1400" dirty="0"/>
        </a:p>
      </dgm:t>
    </dgm:pt>
    <dgm:pt modelId="{0E00957C-EE18-4D49-A4A6-334E1503CDCC}" type="parTrans" cxnId="{AE63D247-E35C-41DB-AE6E-A08EBE000F4D}">
      <dgm:prSet/>
      <dgm:spPr/>
      <dgm:t>
        <a:bodyPr/>
        <a:lstStyle/>
        <a:p>
          <a:endParaRPr lang="en-US" sz="2400"/>
        </a:p>
      </dgm:t>
    </dgm:pt>
    <dgm:pt modelId="{10032918-648F-4436-9744-ABF89ABB8465}" type="sibTrans" cxnId="{AE63D247-E35C-41DB-AE6E-A08EBE000F4D}">
      <dgm:prSet/>
      <dgm:spPr/>
      <dgm:t>
        <a:bodyPr/>
        <a:lstStyle/>
        <a:p>
          <a:endParaRPr lang="en-US" sz="2400"/>
        </a:p>
      </dgm:t>
    </dgm:pt>
    <dgm:pt modelId="{3DBD81B1-0DFB-41A1-8167-81E68BABEBBC}">
      <dgm:prSet phldrT="[Text]" custT="1"/>
      <dgm:spPr>
        <a:solidFill>
          <a:schemeClr val="accent2">
            <a:lumMod val="75000"/>
          </a:schemeClr>
        </a:solidFill>
        <a:ln>
          <a:solidFill>
            <a:schemeClr val="accent2">
              <a:lumMod val="75000"/>
            </a:schemeClr>
          </a:solidFill>
        </a:ln>
      </dgm:spPr>
      <dgm:t>
        <a:bodyPr/>
        <a:lstStyle/>
        <a:p>
          <a:pPr>
            <a:buNone/>
          </a:pPr>
          <a:r>
            <a:rPr lang="en-US" sz="1400" b="1" dirty="0"/>
            <a:t>EU system integration &amp; standardization</a:t>
          </a:r>
          <a:endParaRPr lang="en-US" sz="1400" dirty="0"/>
        </a:p>
      </dgm:t>
    </dgm:pt>
    <dgm:pt modelId="{8D0AB6F3-19E4-41D3-8399-3ABB83EC67AC}" type="parTrans" cxnId="{4D547033-2D8D-40FA-A69F-867D1036C24D}">
      <dgm:prSet/>
      <dgm:spPr/>
      <dgm:t>
        <a:bodyPr/>
        <a:lstStyle/>
        <a:p>
          <a:endParaRPr lang="en-US" sz="2400"/>
        </a:p>
      </dgm:t>
    </dgm:pt>
    <dgm:pt modelId="{4436869C-B01B-4420-9170-CB1BF8AF26DD}" type="sibTrans" cxnId="{4D547033-2D8D-40FA-A69F-867D1036C24D}">
      <dgm:prSet/>
      <dgm:spPr/>
      <dgm:t>
        <a:bodyPr/>
        <a:lstStyle/>
        <a:p>
          <a:endParaRPr lang="en-US" sz="2400"/>
        </a:p>
      </dgm:t>
    </dgm:pt>
    <dgm:pt modelId="{6A2ED145-62BD-4E51-91F9-E5812B4EF6EF}">
      <dgm:prSet phldrT="[Text]" custT="1"/>
      <dgm:spPr>
        <a:solidFill>
          <a:schemeClr val="accent2">
            <a:lumMod val="75000"/>
          </a:schemeClr>
        </a:solidFill>
      </dgm:spPr>
      <dgm:t>
        <a:bodyPr/>
        <a:lstStyle/>
        <a:p>
          <a:pPr>
            <a:buNone/>
          </a:pPr>
          <a:r>
            <a:rPr lang="en-US" sz="1400" b="1" dirty="0"/>
            <a:t>Scientific symposia &amp; outreach events</a:t>
          </a:r>
          <a:endParaRPr lang="en-US" sz="1400" dirty="0"/>
        </a:p>
      </dgm:t>
    </dgm:pt>
    <dgm:pt modelId="{E5025D6D-A260-4C83-B54A-2C87D248C17C}" type="parTrans" cxnId="{844B4A06-EDF2-4099-A02B-2A9E0F3E8799}">
      <dgm:prSet/>
      <dgm:spPr/>
      <dgm:t>
        <a:bodyPr/>
        <a:lstStyle/>
        <a:p>
          <a:endParaRPr lang="en-US" sz="2400"/>
        </a:p>
      </dgm:t>
    </dgm:pt>
    <dgm:pt modelId="{D2B12830-7DAB-45A0-9635-1502E1E67795}" type="sibTrans" cxnId="{844B4A06-EDF2-4099-A02B-2A9E0F3E8799}">
      <dgm:prSet/>
      <dgm:spPr/>
      <dgm:t>
        <a:bodyPr/>
        <a:lstStyle/>
        <a:p>
          <a:endParaRPr lang="en-US" sz="2400"/>
        </a:p>
      </dgm:t>
    </dgm:pt>
    <dgm:pt modelId="{E1622B22-BEC6-4632-BD50-D473E6B3C402}">
      <dgm:prSet phldrT="[Text]" custT="1"/>
      <dgm:spPr>
        <a:solidFill>
          <a:schemeClr val="accent2">
            <a:lumMod val="75000"/>
          </a:schemeClr>
        </a:solidFill>
      </dgm:spPr>
      <dgm:t>
        <a:bodyPr/>
        <a:lstStyle/>
        <a:p>
          <a:pPr>
            <a:buNone/>
          </a:pPr>
          <a:r>
            <a:rPr lang="en-US" sz="1400" b="1" dirty="0"/>
            <a:t>Public Information and education</a:t>
          </a:r>
          <a:endParaRPr lang="en-US" sz="1400" dirty="0"/>
        </a:p>
      </dgm:t>
    </dgm:pt>
    <dgm:pt modelId="{55BDAA34-C045-4422-84C2-DEBCE6D32FBA}" type="parTrans" cxnId="{D19B27A0-060F-4307-BFC4-68600E7B1E6C}">
      <dgm:prSet/>
      <dgm:spPr/>
      <dgm:t>
        <a:bodyPr/>
        <a:lstStyle/>
        <a:p>
          <a:endParaRPr lang="en-US" sz="2400"/>
        </a:p>
      </dgm:t>
    </dgm:pt>
    <dgm:pt modelId="{1188AE2C-2075-4740-9C5A-F86CC89C1171}" type="sibTrans" cxnId="{D19B27A0-060F-4307-BFC4-68600E7B1E6C}">
      <dgm:prSet/>
      <dgm:spPr/>
      <dgm:t>
        <a:bodyPr/>
        <a:lstStyle/>
        <a:p>
          <a:endParaRPr lang="en-US" sz="2400"/>
        </a:p>
      </dgm:t>
    </dgm:pt>
    <dgm:pt modelId="{67BB3688-F3B8-45FF-88B9-16263A7AA4A3}" type="pres">
      <dgm:prSet presAssocID="{D0D39371-ADA9-489E-A85F-4F2884C1C1B0}" presName="Name0" presStyleCnt="0">
        <dgm:presLayoutVars>
          <dgm:dir/>
          <dgm:resizeHandles val="exact"/>
        </dgm:presLayoutVars>
      </dgm:prSet>
      <dgm:spPr/>
    </dgm:pt>
    <dgm:pt modelId="{C51B5F43-703F-48A4-B3F4-E77B4AF85B77}" type="pres">
      <dgm:prSet presAssocID="{D0D39371-ADA9-489E-A85F-4F2884C1C1B0}" presName="cycle" presStyleCnt="0"/>
      <dgm:spPr/>
    </dgm:pt>
    <dgm:pt modelId="{F303BE6C-3958-4598-A98A-2042C9EB96E0}" type="pres">
      <dgm:prSet presAssocID="{9A6AB4B7-5B11-43D4-B6AE-5435395C8B6D}" presName="nodeFirstNode" presStyleLbl="node1" presStyleIdx="0" presStyleCnt="7">
        <dgm:presLayoutVars>
          <dgm:bulletEnabled val="1"/>
        </dgm:presLayoutVars>
      </dgm:prSet>
      <dgm:spPr/>
    </dgm:pt>
    <dgm:pt modelId="{151045CE-FD56-4891-BF71-630439A1465A}" type="pres">
      <dgm:prSet presAssocID="{279F02BE-3BEA-479B-A024-BB02E141FA33}" presName="sibTransFirstNode" presStyleLbl="bgShp" presStyleIdx="0" presStyleCnt="1"/>
      <dgm:spPr/>
    </dgm:pt>
    <dgm:pt modelId="{E186860E-69FA-4954-B0DF-6545520CBED1}" type="pres">
      <dgm:prSet presAssocID="{AF09B1B4-1503-4525-B891-940800447123}" presName="nodeFollowingNodes" presStyleLbl="node1" presStyleIdx="1" presStyleCnt="7">
        <dgm:presLayoutVars>
          <dgm:bulletEnabled val="1"/>
        </dgm:presLayoutVars>
      </dgm:prSet>
      <dgm:spPr/>
    </dgm:pt>
    <dgm:pt modelId="{BECB05EA-A796-4AD0-BCDF-A46C69F0336B}" type="pres">
      <dgm:prSet presAssocID="{7D91879C-D254-45DA-99A7-93D21A498457}" presName="nodeFollowingNodes" presStyleLbl="node1" presStyleIdx="2" presStyleCnt="7">
        <dgm:presLayoutVars>
          <dgm:bulletEnabled val="1"/>
        </dgm:presLayoutVars>
      </dgm:prSet>
      <dgm:spPr/>
    </dgm:pt>
    <dgm:pt modelId="{66E9182A-FA9F-4E22-9E83-F844E9A09ACC}" type="pres">
      <dgm:prSet presAssocID="{49EBF271-D695-421B-9E65-81E96CF5A43D}" presName="nodeFollowingNodes" presStyleLbl="node1" presStyleIdx="3" presStyleCnt="7">
        <dgm:presLayoutVars>
          <dgm:bulletEnabled val="1"/>
        </dgm:presLayoutVars>
      </dgm:prSet>
      <dgm:spPr/>
    </dgm:pt>
    <dgm:pt modelId="{757B0597-9284-4C2B-B8AA-0CBCE435F29E}" type="pres">
      <dgm:prSet presAssocID="{3DBD81B1-0DFB-41A1-8167-81E68BABEBBC}" presName="nodeFollowingNodes" presStyleLbl="node1" presStyleIdx="4" presStyleCnt="7">
        <dgm:presLayoutVars>
          <dgm:bulletEnabled val="1"/>
        </dgm:presLayoutVars>
      </dgm:prSet>
      <dgm:spPr/>
    </dgm:pt>
    <dgm:pt modelId="{5E0E4D68-E305-441E-8F3C-37B4C7C511A3}" type="pres">
      <dgm:prSet presAssocID="{6A2ED145-62BD-4E51-91F9-E5812B4EF6EF}" presName="nodeFollowingNodes" presStyleLbl="node1" presStyleIdx="5" presStyleCnt="7">
        <dgm:presLayoutVars>
          <dgm:bulletEnabled val="1"/>
        </dgm:presLayoutVars>
      </dgm:prSet>
      <dgm:spPr/>
    </dgm:pt>
    <dgm:pt modelId="{48E9BD96-C2DF-458E-AC28-96B0E0C65EBE}" type="pres">
      <dgm:prSet presAssocID="{E1622B22-BEC6-4632-BD50-D473E6B3C402}" presName="nodeFollowingNodes" presStyleLbl="node1" presStyleIdx="6" presStyleCnt="7">
        <dgm:presLayoutVars>
          <dgm:bulletEnabled val="1"/>
        </dgm:presLayoutVars>
      </dgm:prSet>
      <dgm:spPr/>
    </dgm:pt>
  </dgm:ptLst>
  <dgm:cxnLst>
    <dgm:cxn modelId="{844B4A06-EDF2-4099-A02B-2A9E0F3E8799}" srcId="{D0D39371-ADA9-489E-A85F-4F2884C1C1B0}" destId="{6A2ED145-62BD-4E51-91F9-E5812B4EF6EF}" srcOrd="5" destOrd="0" parTransId="{E5025D6D-A260-4C83-B54A-2C87D248C17C}" sibTransId="{D2B12830-7DAB-45A0-9635-1502E1E67795}"/>
    <dgm:cxn modelId="{54359D0C-388A-4F50-A36E-938835AE0482}" type="presOf" srcId="{3DBD81B1-0DFB-41A1-8167-81E68BABEBBC}" destId="{757B0597-9284-4C2B-B8AA-0CBCE435F29E}" srcOrd="0" destOrd="0" presId="urn:microsoft.com/office/officeart/2005/8/layout/cycle3"/>
    <dgm:cxn modelId="{AD2B9214-C7E7-46BC-99F3-BDCEB388D2E0}" type="presOf" srcId="{9A6AB4B7-5B11-43D4-B6AE-5435395C8B6D}" destId="{F303BE6C-3958-4598-A98A-2042C9EB96E0}" srcOrd="0" destOrd="0" presId="urn:microsoft.com/office/officeart/2005/8/layout/cycle3"/>
    <dgm:cxn modelId="{BC6ED116-889B-4379-B3E0-B3E2F6899B0F}" type="presOf" srcId="{D0D39371-ADA9-489E-A85F-4F2884C1C1B0}" destId="{67BB3688-F3B8-45FF-88B9-16263A7AA4A3}" srcOrd="0" destOrd="0" presId="urn:microsoft.com/office/officeart/2005/8/layout/cycle3"/>
    <dgm:cxn modelId="{4FE5AB1C-1934-4334-94C8-D7B944DDEA95}" srcId="{D0D39371-ADA9-489E-A85F-4F2884C1C1B0}" destId="{9A6AB4B7-5B11-43D4-B6AE-5435395C8B6D}" srcOrd="0" destOrd="0" parTransId="{35EBBE7A-CD81-47AD-ACCF-489FEE012163}" sibTransId="{279F02BE-3BEA-479B-A024-BB02E141FA33}"/>
    <dgm:cxn modelId="{4D547033-2D8D-40FA-A69F-867D1036C24D}" srcId="{D0D39371-ADA9-489E-A85F-4F2884C1C1B0}" destId="{3DBD81B1-0DFB-41A1-8167-81E68BABEBBC}" srcOrd="4" destOrd="0" parTransId="{8D0AB6F3-19E4-41D3-8399-3ABB83EC67AC}" sibTransId="{4436869C-B01B-4420-9170-CB1BF8AF26DD}"/>
    <dgm:cxn modelId="{AE63D247-E35C-41DB-AE6E-A08EBE000F4D}" srcId="{D0D39371-ADA9-489E-A85F-4F2884C1C1B0}" destId="{49EBF271-D695-421B-9E65-81E96CF5A43D}" srcOrd="3" destOrd="0" parTransId="{0E00957C-EE18-4D49-A4A6-334E1503CDCC}" sibTransId="{10032918-648F-4436-9744-ABF89ABB8465}"/>
    <dgm:cxn modelId="{40F5346B-A824-47E6-8395-C4786CE50C21}" srcId="{D0D39371-ADA9-489E-A85F-4F2884C1C1B0}" destId="{AF09B1B4-1503-4525-B891-940800447123}" srcOrd="1" destOrd="0" parTransId="{8752F9BD-7FFE-45AA-A975-28ACA4B66A9F}" sibTransId="{30A83FCD-F6DB-4085-A833-F2FC607A625B}"/>
    <dgm:cxn modelId="{1F748A4B-6722-440D-8ABB-0D32EDA7204E}" type="presOf" srcId="{AF09B1B4-1503-4525-B891-940800447123}" destId="{E186860E-69FA-4954-B0DF-6545520CBED1}" srcOrd="0" destOrd="0" presId="urn:microsoft.com/office/officeart/2005/8/layout/cycle3"/>
    <dgm:cxn modelId="{54C8C17E-99D1-4A19-AE04-12BD1A8047B6}" type="presOf" srcId="{7D91879C-D254-45DA-99A7-93D21A498457}" destId="{BECB05EA-A796-4AD0-BCDF-A46C69F0336B}" srcOrd="0" destOrd="0" presId="urn:microsoft.com/office/officeart/2005/8/layout/cycle3"/>
    <dgm:cxn modelId="{3360C880-74E9-47C7-A583-77DB90F2AFD6}" type="presOf" srcId="{6A2ED145-62BD-4E51-91F9-E5812B4EF6EF}" destId="{5E0E4D68-E305-441E-8F3C-37B4C7C511A3}" srcOrd="0" destOrd="0" presId="urn:microsoft.com/office/officeart/2005/8/layout/cycle3"/>
    <dgm:cxn modelId="{6C33BA85-FB5B-4138-A2D5-2AB167C9D642}" type="presOf" srcId="{E1622B22-BEC6-4632-BD50-D473E6B3C402}" destId="{48E9BD96-C2DF-458E-AC28-96B0E0C65EBE}" srcOrd="0" destOrd="0" presId="urn:microsoft.com/office/officeart/2005/8/layout/cycle3"/>
    <dgm:cxn modelId="{80DD8D98-71B3-432B-B7F1-71CB0F18D4AE}" type="presOf" srcId="{49EBF271-D695-421B-9E65-81E96CF5A43D}" destId="{66E9182A-FA9F-4E22-9E83-F844E9A09ACC}" srcOrd="0" destOrd="0" presId="urn:microsoft.com/office/officeart/2005/8/layout/cycle3"/>
    <dgm:cxn modelId="{D19B27A0-060F-4307-BFC4-68600E7B1E6C}" srcId="{D0D39371-ADA9-489E-A85F-4F2884C1C1B0}" destId="{E1622B22-BEC6-4632-BD50-D473E6B3C402}" srcOrd="6" destOrd="0" parTransId="{55BDAA34-C045-4422-84C2-DEBCE6D32FBA}" sibTransId="{1188AE2C-2075-4740-9C5A-F86CC89C1171}"/>
    <dgm:cxn modelId="{6EADCEB1-A789-4705-B907-74AC85BA9EDB}" srcId="{D0D39371-ADA9-489E-A85F-4F2884C1C1B0}" destId="{7D91879C-D254-45DA-99A7-93D21A498457}" srcOrd="2" destOrd="0" parTransId="{AE34DF1F-7D36-4B0F-BE3D-D18583179BB1}" sibTransId="{422DB4C9-95C0-4D5C-A018-FF0152D1D13C}"/>
    <dgm:cxn modelId="{22A8CDD5-4DA3-46BD-AE97-32D06E4E60CD}" type="presOf" srcId="{279F02BE-3BEA-479B-A024-BB02E141FA33}" destId="{151045CE-FD56-4891-BF71-630439A1465A}" srcOrd="0" destOrd="0" presId="urn:microsoft.com/office/officeart/2005/8/layout/cycle3"/>
    <dgm:cxn modelId="{C09D4EAF-22EA-4D18-B345-65C3372AB0D5}" type="presParOf" srcId="{67BB3688-F3B8-45FF-88B9-16263A7AA4A3}" destId="{C51B5F43-703F-48A4-B3F4-E77B4AF85B77}" srcOrd="0" destOrd="0" presId="urn:microsoft.com/office/officeart/2005/8/layout/cycle3"/>
    <dgm:cxn modelId="{5894FF62-CA9A-4552-9206-7D231234808C}" type="presParOf" srcId="{C51B5F43-703F-48A4-B3F4-E77B4AF85B77}" destId="{F303BE6C-3958-4598-A98A-2042C9EB96E0}" srcOrd="0" destOrd="0" presId="urn:microsoft.com/office/officeart/2005/8/layout/cycle3"/>
    <dgm:cxn modelId="{0F54EA12-0047-4E06-A8BA-13674B18676F}" type="presParOf" srcId="{C51B5F43-703F-48A4-B3F4-E77B4AF85B77}" destId="{151045CE-FD56-4891-BF71-630439A1465A}" srcOrd="1" destOrd="0" presId="urn:microsoft.com/office/officeart/2005/8/layout/cycle3"/>
    <dgm:cxn modelId="{0E78DA0A-2B2E-4B7A-A25B-68FEAF42C071}" type="presParOf" srcId="{C51B5F43-703F-48A4-B3F4-E77B4AF85B77}" destId="{E186860E-69FA-4954-B0DF-6545520CBED1}" srcOrd="2" destOrd="0" presId="urn:microsoft.com/office/officeart/2005/8/layout/cycle3"/>
    <dgm:cxn modelId="{D59D86B4-55F9-45BB-8E03-BAAACBABAD27}" type="presParOf" srcId="{C51B5F43-703F-48A4-B3F4-E77B4AF85B77}" destId="{BECB05EA-A796-4AD0-BCDF-A46C69F0336B}" srcOrd="3" destOrd="0" presId="urn:microsoft.com/office/officeart/2005/8/layout/cycle3"/>
    <dgm:cxn modelId="{B6FA5811-A192-4621-B07F-09CB4EC74E45}" type="presParOf" srcId="{C51B5F43-703F-48A4-B3F4-E77B4AF85B77}" destId="{66E9182A-FA9F-4E22-9E83-F844E9A09ACC}" srcOrd="4" destOrd="0" presId="urn:microsoft.com/office/officeart/2005/8/layout/cycle3"/>
    <dgm:cxn modelId="{CD47E339-1EA1-4CE5-8CDE-11BA7786003E}" type="presParOf" srcId="{C51B5F43-703F-48A4-B3F4-E77B4AF85B77}" destId="{757B0597-9284-4C2B-B8AA-0CBCE435F29E}" srcOrd="5" destOrd="0" presId="urn:microsoft.com/office/officeart/2005/8/layout/cycle3"/>
    <dgm:cxn modelId="{E70FE5C6-8BA5-45C7-9EE8-659A386E4D67}" type="presParOf" srcId="{C51B5F43-703F-48A4-B3F4-E77B4AF85B77}" destId="{5E0E4D68-E305-441E-8F3C-37B4C7C511A3}" srcOrd="6" destOrd="0" presId="urn:microsoft.com/office/officeart/2005/8/layout/cycle3"/>
    <dgm:cxn modelId="{3FB869BB-C7BA-4A07-A715-3B758E6631F8}" type="presParOf" srcId="{C51B5F43-703F-48A4-B3F4-E77B4AF85B77}" destId="{48E9BD96-C2DF-458E-AC28-96B0E0C65EBE}"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947A7E-4227-40CA-8E22-FB83D663D47B}" type="doc">
      <dgm:prSet loTypeId="urn:microsoft.com/office/officeart/2005/8/layout/cycle8" loCatId="cycle" qsTypeId="urn:microsoft.com/office/officeart/2005/8/quickstyle/simple1" qsCatId="simple" csTypeId="urn:microsoft.com/office/officeart/2005/8/colors/accent2_2" csCatId="accent2" phldr="1"/>
      <dgm:spPr/>
    </dgm:pt>
    <dgm:pt modelId="{E2D2D00F-3933-4F23-BE55-E19574E15646}">
      <dgm:prSet phldrT="[Text]"/>
      <dgm:spPr/>
      <dgm:t>
        <a:bodyPr/>
        <a:lstStyle/>
        <a:p>
          <a:r>
            <a:rPr lang="en-US" dirty="0"/>
            <a:t>FY2</a:t>
          </a:r>
        </a:p>
      </dgm:t>
    </dgm:pt>
    <dgm:pt modelId="{64E746EE-C32C-479A-B6C3-1C4731B68E46}" type="parTrans" cxnId="{970B93DB-A071-4942-8E16-D74887FB0E8E}">
      <dgm:prSet/>
      <dgm:spPr/>
      <dgm:t>
        <a:bodyPr/>
        <a:lstStyle/>
        <a:p>
          <a:endParaRPr lang="en-US"/>
        </a:p>
      </dgm:t>
    </dgm:pt>
    <dgm:pt modelId="{EF6ACF86-3023-4DA7-AD36-B00B9713AFAC}" type="sibTrans" cxnId="{970B93DB-A071-4942-8E16-D74887FB0E8E}">
      <dgm:prSet/>
      <dgm:spPr/>
      <dgm:t>
        <a:bodyPr/>
        <a:lstStyle/>
        <a:p>
          <a:endParaRPr lang="en-US"/>
        </a:p>
      </dgm:t>
    </dgm:pt>
    <dgm:pt modelId="{C95D2B94-FE58-4DAD-80E3-EE0DCA550BD3}">
      <dgm:prSet phldrT="[Text]"/>
      <dgm:spPr/>
      <dgm:t>
        <a:bodyPr/>
        <a:lstStyle/>
        <a:p>
          <a:r>
            <a:rPr lang="en-US" dirty="0"/>
            <a:t>FY3</a:t>
          </a:r>
        </a:p>
      </dgm:t>
    </dgm:pt>
    <dgm:pt modelId="{CB47BF9D-E098-4542-AA1D-DD569654EF86}" type="parTrans" cxnId="{D963E8BB-9B48-4590-8FA6-4B5297AB1D18}">
      <dgm:prSet/>
      <dgm:spPr/>
      <dgm:t>
        <a:bodyPr/>
        <a:lstStyle/>
        <a:p>
          <a:endParaRPr lang="en-US"/>
        </a:p>
      </dgm:t>
    </dgm:pt>
    <dgm:pt modelId="{88F2A627-5B29-4119-86CC-56F8960F7777}" type="sibTrans" cxnId="{D963E8BB-9B48-4590-8FA6-4B5297AB1D18}">
      <dgm:prSet/>
      <dgm:spPr/>
      <dgm:t>
        <a:bodyPr/>
        <a:lstStyle/>
        <a:p>
          <a:endParaRPr lang="en-US"/>
        </a:p>
      </dgm:t>
    </dgm:pt>
    <dgm:pt modelId="{562A35F6-036B-4A6D-A1E9-F1E4B9322FA4}">
      <dgm:prSet phldrT="[Text]"/>
      <dgm:spPr/>
      <dgm:t>
        <a:bodyPr/>
        <a:lstStyle/>
        <a:p>
          <a:r>
            <a:rPr lang="en-US" dirty="0"/>
            <a:t>FY1</a:t>
          </a:r>
        </a:p>
      </dgm:t>
    </dgm:pt>
    <dgm:pt modelId="{1CFDB147-C12D-4242-863E-7DAECD100220}" type="parTrans" cxnId="{68E70439-784E-455B-B249-E35E51F4F036}">
      <dgm:prSet/>
      <dgm:spPr/>
      <dgm:t>
        <a:bodyPr/>
        <a:lstStyle/>
        <a:p>
          <a:endParaRPr lang="en-US"/>
        </a:p>
      </dgm:t>
    </dgm:pt>
    <dgm:pt modelId="{ECE9E3FC-2237-4995-9279-6369A688ECA0}" type="sibTrans" cxnId="{68E70439-784E-455B-B249-E35E51F4F036}">
      <dgm:prSet/>
      <dgm:spPr/>
      <dgm:t>
        <a:bodyPr/>
        <a:lstStyle/>
        <a:p>
          <a:endParaRPr lang="en-US"/>
        </a:p>
      </dgm:t>
    </dgm:pt>
    <dgm:pt modelId="{29DE4AA2-A911-4FB7-8F33-2DE94D59A354}" type="pres">
      <dgm:prSet presAssocID="{BF947A7E-4227-40CA-8E22-FB83D663D47B}" presName="compositeShape" presStyleCnt="0">
        <dgm:presLayoutVars>
          <dgm:chMax val="7"/>
          <dgm:dir/>
          <dgm:resizeHandles val="exact"/>
        </dgm:presLayoutVars>
      </dgm:prSet>
      <dgm:spPr/>
    </dgm:pt>
    <dgm:pt modelId="{935B5897-B9D2-41CD-9DC5-5DECEA328790}" type="pres">
      <dgm:prSet presAssocID="{BF947A7E-4227-40CA-8E22-FB83D663D47B}" presName="wedge1" presStyleLbl="node1" presStyleIdx="0" presStyleCnt="3"/>
      <dgm:spPr/>
    </dgm:pt>
    <dgm:pt modelId="{AA6839B0-F79B-4CD9-88F8-B86EC86B1AEE}" type="pres">
      <dgm:prSet presAssocID="{BF947A7E-4227-40CA-8E22-FB83D663D47B}" presName="dummy1a" presStyleCnt="0"/>
      <dgm:spPr/>
    </dgm:pt>
    <dgm:pt modelId="{8CC7E29C-1A8B-40B9-8EC7-3FF248F7E9C5}" type="pres">
      <dgm:prSet presAssocID="{BF947A7E-4227-40CA-8E22-FB83D663D47B}" presName="dummy1b" presStyleCnt="0"/>
      <dgm:spPr/>
    </dgm:pt>
    <dgm:pt modelId="{760EB306-D9C7-4033-A0E6-E3295A54561A}" type="pres">
      <dgm:prSet presAssocID="{BF947A7E-4227-40CA-8E22-FB83D663D47B}" presName="wedge1Tx" presStyleLbl="node1" presStyleIdx="0" presStyleCnt="3">
        <dgm:presLayoutVars>
          <dgm:chMax val="0"/>
          <dgm:chPref val="0"/>
          <dgm:bulletEnabled val="1"/>
        </dgm:presLayoutVars>
      </dgm:prSet>
      <dgm:spPr/>
    </dgm:pt>
    <dgm:pt modelId="{A618DB49-1BED-4C3D-8002-A484F557892B}" type="pres">
      <dgm:prSet presAssocID="{BF947A7E-4227-40CA-8E22-FB83D663D47B}" presName="wedge2" presStyleLbl="node1" presStyleIdx="1" presStyleCnt="3"/>
      <dgm:spPr/>
    </dgm:pt>
    <dgm:pt modelId="{225EDD25-F759-42AA-BC84-55499A05314D}" type="pres">
      <dgm:prSet presAssocID="{BF947A7E-4227-40CA-8E22-FB83D663D47B}" presName="dummy2a" presStyleCnt="0"/>
      <dgm:spPr/>
    </dgm:pt>
    <dgm:pt modelId="{BE67878C-020E-49F4-BDF3-094B0E8615C1}" type="pres">
      <dgm:prSet presAssocID="{BF947A7E-4227-40CA-8E22-FB83D663D47B}" presName="dummy2b" presStyleCnt="0"/>
      <dgm:spPr/>
    </dgm:pt>
    <dgm:pt modelId="{BE58D826-2453-451D-87CE-F5FBAA2ED2D7}" type="pres">
      <dgm:prSet presAssocID="{BF947A7E-4227-40CA-8E22-FB83D663D47B}" presName="wedge2Tx" presStyleLbl="node1" presStyleIdx="1" presStyleCnt="3">
        <dgm:presLayoutVars>
          <dgm:chMax val="0"/>
          <dgm:chPref val="0"/>
          <dgm:bulletEnabled val="1"/>
        </dgm:presLayoutVars>
      </dgm:prSet>
      <dgm:spPr/>
    </dgm:pt>
    <dgm:pt modelId="{9861B7C2-15A4-471E-A4FD-CB12AB7F9146}" type="pres">
      <dgm:prSet presAssocID="{BF947A7E-4227-40CA-8E22-FB83D663D47B}" presName="wedge3" presStyleLbl="node1" presStyleIdx="2" presStyleCnt="3"/>
      <dgm:spPr/>
    </dgm:pt>
    <dgm:pt modelId="{46C46420-A470-4C5D-99BD-9882B764C2D4}" type="pres">
      <dgm:prSet presAssocID="{BF947A7E-4227-40CA-8E22-FB83D663D47B}" presName="dummy3a" presStyleCnt="0"/>
      <dgm:spPr/>
    </dgm:pt>
    <dgm:pt modelId="{4F50FDDD-9D9E-40F2-84BE-5BAE005879CE}" type="pres">
      <dgm:prSet presAssocID="{BF947A7E-4227-40CA-8E22-FB83D663D47B}" presName="dummy3b" presStyleCnt="0"/>
      <dgm:spPr/>
    </dgm:pt>
    <dgm:pt modelId="{3CA963B7-5540-4AC5-B51E-7018A86A70AE}" type="pres">
      <dgm:prSet presAssocID="{BF947A7E-4227-40CA-8E22-FB83D663D47B}" presName="wedge3Tx" presStyleLbl="node1" presStyleIdx="2" presStyleCnt="3">
        <dgm:presLayoutVars>
          <dgm:chMax val="0"/>
          <dgm:chPref val="0"/>
          <dgm:bulletEnabled val="1"/>
        </dgm:presLayoutVars>
      </dgm:prSet>
      <dgm:spPr/>
    </dgm:pt>
    <dgm:pt modelId="{DD9DD93C-DBF3-4A97-A687-7CB6B7AFB651}" type="pres">
      <dgm:prSet presAssocID="{EF6ACF86-3023-4DA7-AD36-B00B9713AFAC}" presName="arrowWedge1" presStyleLbl="fgSibTrans2D1" presStyleIdx="0" presStyleCnt="3"/>
      <dgm:spPr/>
    </dgm:pt>
    <dgm:pt modelId="{448ED4A7-E2F0-423A-96F6-D5BB0390FAF2}" type="pres">
      <dgm:prSet presAssocID="{88F2A627-5B29-4119-86CC-56F8960F7777}" presName="arrowWedge2" presStyleLbl="fgSibTrans2D1" presStyleIdx="1" presStyleCnt="3"/>
      <dgm:spPr/>
    </dgm:pt>
    <dgm:pt modelId="{F3BC3AD4-D8BF-4F40-91A8-65A88A1E75CF}" type="pres">
      <dgm:prSet presAssocID="{ECE9E3FC-2237-4995-9279-6369A688ECA0}" presName="arrowWedge3" presStyleLbl="fgSibTrans2D1" presStyleIdx="2" presStyleCnt="3"/>
      <dgm:spPr/>
    </dgm:pt>
  </dgm:ptLst>
  <dgm:cxnLst>
    <dgm:cxn modelId="{650D1816-6E0C-41F7-BBAD-9E4A005EF204}" type="presOf" srcId="{E2D2D00F-3933-4F23-BE55-E19574E15646}" destId="{760EB306-D9C7-4033-A0E6-E3295A54561A}" srcOrd="1" destOrd="0" presId="urn:microsoft.com/office/officeart/2005/8/layout/cycle8"/>
    <dgm:cxn modelId="{1EF61C1B-DE21-4A91-B9F5-43C064CC84C5}" type="presOf" srcId="{C95D2B94-FE58-4DAD-80E3-EE0DCA550BD3}" destId="{A618DB49-1BED-4C3D-8002-A484F557892B}" srcOrd="0" destOrd="0" presId="urn:microsoft.com/office/officeart/2005/8/layout/cycle8"/>
    <dgm:cxn modelId="{68E70439-784E-455B-B249-E35E51F4F036}" srcId="{BF947A7E-4227-40CA-8E22-FB83D663D47B}" destId="{562A35F6-036B-4A6D-A1E9-F1E4B9322FA4}" srcOrd="2" destOrd="0" parTransId="{1CFDB147-C12D-4242-863E-7DAECD100220}" sibTransId="{ECE9E3FC-2237-4995-9279-6369A688ECA0}"/>
    <dgm:cxn modelId="{C358DD48-DA36-4320-BF2B-B59EF8E55F5D}" type="presOf" srcId="{C95D2B94-FE58-4DAD-80E3-EE0DCA550BD3}" destId="{BE58D826-2453-451D-87CE-F5FBAA2ED2D7}" srcOrd="1" destOrd="0" presId="urn:microsoft.com/office/officeart/2005/8/layout/cycle8"/>
    <dgm:cxn modelId="{03544280-8E98-47FD-B9FB-486848ABF0C5}" type="presOf" srcId="{562A35F6-036B-4A6D-A1E9-F1E4B9322FA4}" destId="{9861B7C2-15A4-471E-A4FD-CB12AB7F9146}" srcOrd="0" destOrd="0" presId="urn:microsoft.com/office/officeart/2005/8/layout/cycle8"/>
    <dgm:cxn modelId="{7B728F85-EAE7-4B75-82E7-725B6F662146}" type="presOf" srcId="{E2D2D00F-3933-4F23-BE55-E19574E15646}" destId="{935B5897-B9D2-41CD-9DC5-5DECEA328790}" srcOrd="0" destOrd="0" presId="urn:microsoft.com/office/officeart/2005/8/layout/cycle8"/>
    <dgm:cxn modelId="{D19618B7-2D04-4EA6-9D77-8240AD924F9F}" type="presOf" srcId="{BF947A7E-4227-40CA-8E22-FB83D663D47B}" destId="{29DE4AA2-A911-4FB7-8F33-2DE94D59A354}" srcOrd="0" destOrd="0" presId="urn:microsoft.com/office/officeart/2005/8/layout/cycle8"/>
    <dgm:cxn modelId="{D963E8BB-9B48-4590-8FA6-4B5297AB1D18}" srcId="{BF947A7E-4227-40CA-8E22-FB83D663D47B}" destId="{C95D2B94-FE58-4DAD-80E3-EE0DCA550BD3}" srcOrd="1" destOrd="0" parTransId="{CB47BF9D-E098-4542-AA1D-DD569654EF86}" sibTransId="{88F2A627-5B29-4119-86CC-56F8960F7777}"/>
    <dgm:cxn modelId="{970B93DB-A071-4942-8E16-D74887FB0E8E}" srcId="{BF947A7E-4227-40CA-8E22-FB83D663D47B}" destId="{E2D2D00F-3933-4F23-BE55-E19574E15646}" srcOrd="0" destOrd="0" parTransId="{64E746EE-C32C-479A-B6C3-1C4731B68E46}" sibTransId="{EF6ACF86-3023-4DA7-AD36-B00B9713AFAC}"/>
    <dgm:cxn modelId="{9F7F53EA-4A39-48EA-AAB6-8B342F4793E0}" type="presOf" srcId="{562A35F6-036B-4A6D-A1E9-F1E4B9322FA4}" destId="{3CA963B7-5540-4AC5-B51E-7018A86A70AE}" srcOrd="1" destOrd="0" presId="urn:microsoft.com/office/officeart/2005/8/layout/cycle8"/>
    <dgm:cxn modelId="{37D23840-674F-44FE-8FB3-015425C73509}" type="presParOf" srcId="{29DE4AA2-A911-4FB7-8F33-2DE94D59A354}" destId="{935B5897-B9D2-41CD-9DC5-5DECEA328790}" srcOrd="0" destOrd="0" presId="urn:microsoft.com/office/officeart/2005/8/layout/cycle8"/>
    <dgm:cxn modelId="{5CBB96D4-B9BA-4CF2-B239-05F192C20728}" type="presParOf" srcId="{29DE4AA2-A911-4FB7-8F33-2DE94D59A354}" destId="{AA6839B0-F79B-4CD9-88F8-B86EC86B1AEE}" srcOrd="1" destOrd="0" presId="urn:microsoft.com/office/officeart/2005/8/layout/cycle8"/>
    <dgm:cxn modelId="{78671C6C-1081-4759-961B-7451C3E113F7}" type="presParOf" srcId="{29DE4AA2-A911-4FB7-8F33-2DE94D59A354}" destId="{8CC7E29C-1A8B-40B9-8EC7-3FF248F7E9C5}" srcOrd="2" destOrd="0" presId="urn:microsoft.com/office/officeart/2005/8/layout/cycle8"/>
    <dgm:cxn modelId="{C299DA2D-FF27-43EC-A8AF-1AF0664E9517}" type="presParOf" srcId="{29DE4AA2-A911-4FB7-8F33-2DE94D59A354}" destId="{760EB306-D9C7-4033-A0E6-E3295A54561A}" srcOrd="3" destOrd="0" presId="urn:microsoft.com/office/officeart/2005/8/layout/cycle8"/>
    <dgm:cxn modelId="{2517C640-4A3E-48DF-86BB-330F4DD6DB9D}" type="presParOf" srcId="{29DE4AA2-A911-4FB7-8F33-2DE94D59A354}" destId="{A618DB49-1BED-4C3D-8002-A484F557892B}" srcOrd="4" destOrd="0" presId="urn:microsoft.com/office/officeart/2005/8/layout/cycle8"/>
    <dgm:cxn modelId="{8AE2EAA9-022D-4793-9F10-754FDC33AB13}" type="presParOf" srcId="{29DE4AA2-A911-4FB7-8F33-2DE94D59A354}" destId="{225EDD25-F759-42AA-BC84-55499A05314D}" srcOrd="5" destOrd="0" presId="urn:microsoft.com/office/officeart/2005/8/layout/cycle8"/>
    <dgm:cxn modelId="{46AA70DD-A6B3-408C-8B18-693A8F558888}" type="presParOf" srcId="{29DE4AA2-A911-4FB7-8F33-2DE94D59A354}" destId="{BE67878C-020E-49F4-BDF3-094B0E8615C1}" srcOrd="6" destOrd="0" presId="urn:microsoft.com/office/officeart/2005/8/layout/cycle8"/>
    <dgm:cxn modelId="{9BC10DB6-6771-4BCD-9FC1-C9114A257478}" type="presParOf" srcId="{29DE4AA2-A911-4FB7-8F33-2DE94D59A354}" destId="{BE58D826-2453-451D-87CE-F5FBAA2ED2D7}" srcOrd="7" destOrd="0" presId="urn:microsoft.com/office/officeart/2005/8/layout/cycle8"/>
    <dgm:cxn modelId="{7C70AE2B-5F85-44CC-A509-E532672C151D}" type="presParOf" srcId="{29DE4AA2-A911-4FB7-8F33-2DE94D59A354}" destId="{9861B7C2-15A4-471E-A4FD-CB12AB7F9146}" srcOrd="8" destOrd="0" presId="urn:microsoft.com/office/officeart/2005/8/layout/cycle8"/>
    <dgm:cxn modelId="{16730FA2-2ED8-40C6-98EB-6B3A597046B1}" type="presParOf" srcId="{29DE4AA2-A911-4FB7-8F33-2DE94D59A354}" destId="{46C46420-A470-4C5D-99BD-9882B764C2D4}" srcOrd="9" destOrd="0" presId="urn:microsoft.com/office/officeart/2005/8/layout/cycle8"/>
    <dgm:cxn modelId="{EBC0A63B-2828-4138-BCFA-0648CE55CA6A}" type="presParOf" srcId="{29DE4AA2-A911-4FB7-8F33-2DE94D59A354}" destId="{4F50FDDD-9D9E-40F2-84BE-5BAE005879CE}" srcOrd="10" destOrd="0" presId="urn:microsoft.com/office/officeart/2005/8/layout/cycle8"/>
    <dgm:cxn modelId="{2103C7F8-74C6-4E28-97EF-63B9A7819C07}" type="presParOf" srcId="{29DE4AA2-A911-4FB7-8F33-2DE94D59A354}" destId="{3CA963B7-5540-4AC5-B51E-7018A86A70AE}" srcOrd="11" destOrd="0" presId="urn:microsoft.com/office/officeart/2005/8/layout/cycle8"/>
    <dgm:cxn modelId="{A6498613-DAF1-4FEE-98C3-245B32687460}" type="presParOf" srcId="{29DE4AA2-A911-4FB7-8F33-2DE94D59A354}" destId="{DD9DD93C-DBF3-4A97-A687-7CB6B7AFB651}" srcOrd="12" destOrd="0" presId="urn:microsoft.com/office/officeart/2005/8/layout/cycle8"/>
    <dgm:cxn modelId="{3B61A265-CF9A-42A3-9768-6E1ED5F72A43}" type="presParOf" srcId="{29DE4AA2-A911-4FB7-8F33-2DE94D59A354}" destId="{448ED4A7-E2F0-423A-96F6-D5BB0390FAF2}" srcOrd="13" destOrd="0" presId="urn:microsoft.com/office/officeart/2005/8/layout/cycle8"/>
    <dgm:cxn modelId="{40465657-BAC8-4760-BAEF-8859010AE524}" type="presParOf" srcId="{29DE4AA2-A911-4FB7-8F33-2DE94D59A354}" destId="{F3BC3AD4-D8BF-4F40-91A8-65A88A1E75CF}" srcOrd="14"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045CE-FD56-4891-BF71-630439A1465A}">
      <dsp:nvSpPr>
        <dsp:cNvPr id="0" name=""/>
        <dsp:cNvSpPr/>
      </dsp:nvSpPr>
      <dsp:spPr>
        <a:xfrm>
          <a:off x="607413" y="-34791"/>
          <a:ext cx="5039923" cy="5039923"/>
        </a:xfrm>
        <a:prstGeom prst="circularArrow">
          <a:avLst>
            <a:gd name="adj1" fmla="val 5544"/>
            <a:gd name="adj2" fmla="val 330680"/>
            <a:gd name="adj3" fmla="val 14526091"/>
            <a:gd name="adj4" fmla="val 16944336"/>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03BE6C-3958-4598-A98A-2042C9EB96E0}">
      <dsp:nvSpPr>
        <dsp:cNvPr id="0" name=""/>
        <dsp:cNvSpPr/>
      </dsp:nvSpPr>
      <dsp:spPr>
        <a:xfrm>
          <a:off x="2348585" y="647"/>
          <a:ext cx="1557579" cy="778789"/>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Radon concentration testing</a:t>
          </a:r>
          <a:r>
            <a:rPr lang="en-US" sz="1400" kern="1200" dirty="0"/>
            <a:t>	</a:t>
          </a:r>
        </a:p>
      </dsp:txBody>
      <dsp:txXfrm>
        <a:off x="2386602" y="38664"/>
        <a:ext cx="1481545" cy="702755"/>
      </dsp:txXfrm>
    </dsp:sp>
    <dsp:sp modelId="{E186860E-69FA-4954-B0DF-6545520CBED1}">
      <dsp:nvSpPr>
        <dsp:cNvPr id="0" name=""/>
        <dsp:cNvSpPr/>
      </dsp:nvSpPr>
      <dsp:spPr>
        <a:xfrm>
          <a:off x="4028914" y="809851"/>
          <a:ext cx="1557579" cy="778789"/>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Data analysis and quality control</a:t>
          </a:r>
          <a:r>
            <a:rPr lang="en-US" sz="1400" kern="1200" dirty="0"/>
            <a:t>	</a:t>
          </a:r>
        </a:p>
      </dsp:txBody>
      <dsp:txXfrm>
        <a:off x="4066931" y="847868"/>
        <a:ext cx="1481545" cy="702755"/>
      </dsp:txXfrm>
    </dsp:sp>
    <dsp:sp modelId="{BECB05EA-A796-4AD0-BCDF-A46C69F0336B}">
      <dsp:nvSpPr>
        <dsp:cNvPr id="0" name=""/>
        <dsp:cNvSpPr/>
      </dsp:nvSpPr>
      <dsp:spPr>
        <a:xfrm>
          <a:off x="4443921" y="2628115"/>
          <a:ext cx="1557579" cy="778789"/>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Result analysis &amp; consolidation</a:t>
          </a:r>
          <a:endParaRPr lang="en-US" sz="1400" kern="1200" dirty="0"/>
        </a:p>
      </dsp:txBody>
      <dsp:txXfrm>
        <a:off x="4481938" y="2666132"/>
        <a:ext cx="1481545" cy="702755"/>
      </dsp:txXfrm>
    </dsp:sp>
    <dsp:sp modelId="{66E9182A-FA9F-4E22-9E83-F844E9A09ACC}">
      <dsp:nvSpPr>
        <dsp:cNvPr id="0" name=""/>
        <dsp:cNvSpPr/>
      </dsp:nvSpPr>
      <dsp:spPr>
        <a:xfrm>
          <a:off x="3281097" y="4086249"/>
          <a:ext cx="1557579" cy="778789"/>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Website updates</a:t>
          </a:r>
          <a:endParaRPr lang="en-US" sz="1400" kern="1200" dirty="0"/>
        </a:p>
      </dsp:txBody>
      <dsp:txXfrm>
        <a:off x="3319114" y="4124266"/>
        <a:ext cx="1481545" cy="702755"/>
      </dsp:txXfrm>
    </dsp:sp>
    <dsp:sp modelId="{757B0597-9284-4C2B-B8AA-0CBCE435F29E}">
      <dsp:nvSpPr>
        <dsp:cNvPr id="0" name=""/>
        <dsp:cNvSpPr/>
      </dsp:nvSpPr>
      <dsp:spPr>
        <a:xfrm>
          <a:off x="1416073" y="4086249"/>
          <a:ext cx="1557579" cy="778789"/>
        </a:xfrm>
        <a:prstGeom prst="roundRect">
          <a:avLst/>
        </a:prstGeom>
        <a:solidFill>
          <a:schemeClr val="accent2">
            <a:lumMod val="7500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EU system integration &amp; standardization</a:t>
          </a:r>
          <a:endParaRPr lang="en-US" sz="1400" kern="1200" dirty="0"/>
        </a:p>
      </dsp:txBody>
      <dsp:txXfrm>
        <a:off x="1454090" y="4124266"/>
        <a:ext cx="1481545" cy="702755"/>
      </dsp:txXfrm>
    </dsp:sp>
    <dsp:sp modelId="{5E0E4D68-E305-441E-8F3C-37B4C7C511A3}">
      <dsp:nvSpPr>
        <dsp:cNvPr id="0" name=""/>
        <dsp:cNvSpPr/>
      </dsp:nvSpPr>
      <dsp:spPr>
        <a:xfrm>
          <a:off x="253250" y="2628115"/>
          <a:ext cx="1557579" cy="778789"/>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Scientific symposia &amp; outreach events</a:t>
          </a:r>
          <a:endParaRPr lang="en-US" sz="1400" kern="1200" dirty="0"/>
        </a:p>
      </dsp:txBody>
      <dsp:txXfrm>
        <a:off x="291267" y="2666132"/>
        <a:ext cx="1481545" cy="702755"/>
      </dsp:txXfrm>
    </dsp:sp>
    <dsp:sp modelId="{48E9BD96-C2DF-458E-AC28-96B0E0C65EBE}">
      <dsp:nvSpPr>
        <dsp:cNvPr id="0" name=""/>
        <dsp:cNvSpPr/>
      </dsp:nvSpPr>
      <dsp:spPr>
        <a:xfrm>
          <a:off x="668257" y="809851"/>
          <a:ext cx="1557579" cy="778789"/>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Public Information and education</a:t>
          </a:r>
          <a:endParaRPr lang="en-US" sz="1400" kern="1200" dirty="0"/>
        </a:p>
      </dsp:txBody>
      <dsp:txXfrm>
        <a:off x="706274" y="847868"/>
        <a:ext cx="1481545" cy="702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B5897-B9D2-41CD-9DC5-5DECEA328790}">
      <dsp:nvSpPr>
        <dsp:cNvPr id="0" name=""/>
        <dsp:cNvSpPr/>
      </dsp:nvSpPr>
      <dsp:spPr>
        <a:xfrm>
          <a:off x="274289" y="175659"/>
          <a:ext cx="2270061" cy="2270061"/>
        </a:xfrm>
        <a:prstGeom prst="pie">
          <a:avLst>
            <a:gd name="adj1" fmla="val 16200000"/>
            <a:gd name="adj2" fmla="val 180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FY2</a:t>
          </a:r>
        </a:p>
      </dsp:txBody>
      <dsp:txXfrm>
        <a:off x="1470666" y="656696"/>
        <a:ext cx="810736" cy="675613"/>
      </dsp:txXfrm>
    </dsp:sp>
    <dsp:sp modelId="{A618DB49-1BED-4C3D-8002-A484F557892B}">
      <dsp:nvSpPr>
        <dsp:cNvPr id="0" name=""/>
        <dsp:cNvSpPr/>
      </dsp:nvSpPr>
      <dsp:spPr>
        <a:xfrm>
          <a:off x="227537" y="256733"/>
          <a:ext cx="2270061" cy="2270061"/>
        </a:xfrm>
        <a:prstGeom prst="pie">
          <a:avLst>
            <a:gd name="adj1" fmla="val 1800000"/>
            <a:gd name="adj2" fmla="val 900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FY3</a:t>
          </a:r>
        </a:p>
      </dsp:txBody>
      <dsp:txXfrm>
        <a:off x="768028" y="1729570"/>
        <a:ext cx="1216104" cy="594539"/>
      </dsp:txXfrm>
    </dsp:sp>
    <dsp:sp modelId="{9861B7C2-15A4-471E-A4FD-CB12AB7F9146}">
      <dsp:nvSpPr>
        <dsp:cNvPr id="0" name=""/>
        <dsp:cNvSpPr/>
      </dsp:nvSpPr>
      <dsp:spPr>
        <a:xfrm>
          <a:off x="180784" y="175659"/>
          <a:ext cx="2270061" cy="2270061"/>
        </a:xfrm>
        <a:prstGeom prst="pie">
          <a:avLst>
            <a:gd name="adj1" fmla="val 9000000"/>
            <a:gd name="adj2" fmla="val 1620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FY1</a:t>
          </a:r>
        </a:p>
      </dsp:txBody>
      <dsp:txXfrm>
        <a:off x="443733" y="656696"/>
        <a:ext cx="810736" cy="675613"/>
      </dsp:txXfrm>
    </dsp:sp>
    <dsp:sp modelId="{DD9DD93C-DBF3-4A97-A687-7CB6B7AFB651}">
      <dsp:nvSpPr>
        <dsp:cNvPr id="0" name=""/>
        <dsp:cNvSpPr/>
      </dsp:nvSpPr>
      <dsp:spPr>
        <a:xfrm>
          <a:off x="133949" y="35131"/>
          <a:ext cx="2551116" cy="2551116"/>
        </a:xfrm>
        <a:prstGeom prst="circularArrow">
          <a:avLst>
            <a:gd name="adj1" fmla="val 5085"/>
            <a:gd name="adj2" fmla="val 327528"/>
            <a:gd name="adj3" fmla="val 1472472"/>
            <a:gd name="adj4" fmla="val 16199432"/>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8ED4A7-E2F0-423A-96F6-D5BB0390FAF2}">
      <dsp:nvSpPr>
        <dsp:cNvPr id="0" name=""/>
        <dsp:cNvSpPr/>
      </dsp:nvSpPr>
      <dsp:spPr>
        <a:xfrm>
          <a:off x="87009" y="116061"/>
          <a:ext cx="2551116" cy="2551116"/>
        </a:xfrm>
        <a:prstGeom prst="circularArrow">
          <a:avLst>
            <a:gd name="adj1" fmla="val 5085"/>
            <a:gd name="adj2" fmla="val 327528"/>
            <a:gd name="adj3" fmla="val 8671970"/>
            <a:gd name="adj4" fmla="val 1800502"/>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BC3AD4-D8BF-4F40-91A8-65A88A1E75CF}">
      <dsp:nvSpPr>
        <dsp:cNvPr id="0" name=""/>
        <dsp:cNvSpPr/>
      </dsp:nvSpPr>
      <dsp:spPr>
        <a:xfrm>
          <a:off x="40069" y="35131"/>
          <a:ext cx="2551116" cy="2551116"/>
        </a:xfrm>
        <a:prstGeom prst="circularArrow">
          <a:avLst>
            <a:gd name="adj1" fmla="val 5085"/>
            <a:gd name="adj2" fmla="val 327528"/>
            <a:gd name="adj3" fmla="val 15873039"/>
            <a:gd name="adj4" fmla="val 90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5D721-8E59-1745-BF6E-04AAEE782979}" type="datetimeFigureOut">
              <a:rPr lang="en-DE" smtClean="0"/>
              <a:t>07/09/2025</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968969-4A9A-FA45-8743-6A2B0DF910B2}" type="slidenum">
              <a:rPr lang="en-DE" smtClean="0"/>
              <a:t>‹#›</a:t>
            </a:fld>
            <a:endParaRPr lang="en-DE"/>
          </a:p>
        </p:txBody>
      </p:sp>
    </p:spTree>
    <p:extLst>
      <p:ext uri="{BB962C8B-B14F-4D97-AF65-F5344CB8AC3E}">
        <p14:creationId xmlns:p14="http://schemas.microsoft.com/office/powerpoint/2010/main" val="3510472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a:t>
            </a:r>
            <a:r>
              <a:rPr lang="ka-GE" sz="1200" kern="1200">
                <a:solidFill>
                  <a:schemeClr val="tx1"/>
                </a:solidFill>
                <a:effectLst/>
                <a:latin typeface="+mn-lt"/>
                <a:ea typeface="+mn-ea"/>
                <a:cs typeface="+mn-cs"/>
              </a:rPr>
              <a:t>e</a:t>
            </a:r>
            <a:r>
              <a:rPr lang="en-US" sz="1200" kern="1200">
                <a:solidFill>
                  <a:schemeClr val="tx1"/>
                </a:solidFill>
                <a:effectLst/>
                <a:latin typeface="+mn-lt"/>
                <a:ea typeface="+mn-ea"/>
                <a:cs typeface="+mn-cs"/>
              </a:rPr>
              <a:t> work was supported by Shota Rustaveli National Science Foundation of Georgia (SRNSFG), FR-24-2178, Protecting public health through comprehensive radon monitoring and dosimetry in urban Tbilisi</a:t>
            </a:r>
          </a:p>
          <a:p>
            <a:r>
              <a:rPr lang="en-DE"/>
              <a:t> </a:t>
            </a:r>
            <a:r>
              <a:rPr lang="ka-GE"/>
              <a:t>დავამატო რადონის </a:t>
            </a:r>
            <a:endParaRPr lang="en-DE"/>
          </a:p>
        </p:txBody>
      </p:sp>
      <p:sp>
        <p:nvSpPr>
          <p:cNvPr id="4" name="Slide Number Placeholder 3"/>
          <p:cNvSpPr>
            <a:spLocks noGrp="1"/>
          </p:cNvSpPr>
          <p:nvPr>
            <p:ph type="sldNum" sz="quarter" idx="5"/>
          </p:nvPr>
        </p:nvSpPr>
        <p:spPr/>
        <p:txBody>
          <a:bodyPr/>
          <a:lstStyle/>
          <a:p>
            <a:fld id="{5804E26F-0699-E54A-B556-999E5754A5D4}" type="slidenum">
              <a:rPr lang="en-DE" smtClean="0"/>
              <a:t>1</a:t>
            </a:fld>
            <a:endParaRPr lang="en-DE"/>
          </a:p>
        </p:txBody>
      </p:sp>
    </p:spTree>
    <p:extLst>
      <p:ext uri="{BB962C8B-B14F-4D97-AF65-F5344CB8AC3E}">
        <p14:creationId xmlns:p14="http://schemas.microsoft.com/office/powerpoint/2010/main" val="3036411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D9D5A-D210-FC2D-7254-3E853CEE1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3B86E-DF6D-9D4F-15CB-299D5FB5827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D39C796-8D20-20F0-955D-0CE47FC910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B8C17B-AEE0-6F09-0EE2-0DC63C0017BC}"/>
              </a:ext>
            </a:extLst>
          </p:cNvPr>
          <p:cNvSpPr>
            <a:spLocks noGrp="1"/>
          </p:cNvSpPr>
          <p:nvPr>
            <p:ph type="sldNum" sz="quarter" idx="5"/>
          </p:nvPr>
        </p:nvSpPr>
        <p:spPr/>
        <p:txBody>
          <a:bodyPr/>
          <a:lstStyle/>
          <a:p>
            <a:fld id="{EE846D4F-6CD8-4376-9D34-A9911D288510}" type="slidenum">
              <a:rPr lang="en-US" smtClean="0"/>
              <a:t>14</a:t>
            </a:fld>
            <a:endParaRPr lang="en-US"/>
          </a:p>
        </p:txBody>
      </p:sp>
    </p:spTree>
    <p:extLst>
      <p:ext uri="{BB962C8B-B14F-4D97-AF65-F5344CB8AC3E}">
        <p14:creationId xmlns:p14="http://schemas.microsoft.com/office/powerpoint/2010/main" val="3162092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804E26F-0699-E54A-B556-999E5754A5D4}" type="slidenum">
              <a:rPr lang="en-DE" smtClean="0"/>
              <a:t>15</a:t>
            </a:fld>
            <a:endParaRPr lang="en-DE"/>
          </a:p>
        </p:txBody>
      </p:sp>
    </p:spTree>
    <p:extLst>
      <p:ext uri="{BB962C8B-B14F-4D97-AF65-F5344CB8AC3E}">
        <p14:creationId xmlns:p14="http://schemas.microsoft.com/office/powerpoint/2010/main" val="1235350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70C65-BC88-3FD9-7206-73F5E45E4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D55AE-DA99-468C-C056-432C0D8DF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8E147-8CE4-CA21-FDF1-91C7804F75A8}"/>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500E6015-10FC-AD1A-B46D-B6AB127F0591}"/>
              </a:ext>
            </a:extLst>
          </p:cNvPr>
          <p:cNvSpPr>
            <a:spLocks noGrp="1"/>
          </p:cNvSpPr>
          <p:nvPr>
            <p:ph type="sldNum" sz="quarter" idx="5"/>
          </p:nvPr>
        </p:nvSpPr>
        <p:spPr/>
        <p:txBody>
          <a:bodyPr/>
          <a:lstStyle/>
          <a:p>
            <a:fld id="{5804E26F-0699-E54A-B556-999E5754A5D4}" type="slidenum">
              <a:rPr lang="en-DE" smtClean="0"/>
              <a:t>17</a:t>
            </a:fld>
            <a:endParaRPr lang="en-DE"/>
          </a:p>
        </p:txBody>
      </p:sp>
    </p:spTree>
    <p:extLst>
      <p:ext uri="{BB962C8B-B14F-4D97-AF65-F5344CB8AC3E}">
        <p14:creationId xmlns:p14="http://schemas.microsoft.com/office/powerpoint/2010/main" val="2620231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a:t>სამწლიანი პროექტია, მოკლე ხნიანი და გრძელ ხნიანი გოპლები გვაქ. ჰელზ ედუქეიშენ </a:t>
            </a:r>
            <a:endParaRPr lang="en-US" dirty="0"/>
          </a:p>
        </p:txBody>
      </p:sp>
      <p:sp>
        <p:nvSpPr>
          <p:cNvPr id="4" name="Slide Number Placeholder 3"/>
          <p:cNvSpPr>
            <a:spLocks noGrp="1"/>
          </p:cNvSpPr>
          <p:nvPr>
            <p:ph type="sldNum" sz="quarter" idx="5"/>
          </p:nvPr>
        </p:nvSpPr>
        <p:spPr/>
        <p:txBody>
          <a:bodyPr/>
          <a:lstStyle/>
          <a:p>
            <a:fld id="{ED2A7820-1991-42D4-BDC0-CFAB73F2CE36}" type="slidenum">
              <a:rPr lang="en-US" smtClean="0"/>
              <a:t>18</a:t>
            </a:fld>
            <a:endParaRPr lang="en-US"/>
          </a:p>
        </p:txBody>
      </p:sp>
    </p:spTree>
    <p:extLst>
      <p:ext uri="{BB962C8B-B14F-4D97-AF65-F5344CB8AC3E}">
        <p14:creationId xmlns:p14="http://schemas.microsoft.com/office/powerpoint/2010/main" val="126181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a-GE" sz="1200" dirty="0">
                <a:effectLst/>
                <a:latin typeface="Times New Roman" panose="02020603050405020304" pitchFamily="18" charset="0"/>
              </a:rPr>
              <a:t>Figure from Radonschutz Trokenlegung mit IGLU Bauelementen </a:t>
            </a:r>
            <a:endParaRPr lang="en-US" sz="1200" dirty="0">
              <a:effectLst/>
              <a:latin typeface="Times New Roman" panose="02020603050405020304" pitchFamily="18" charset="0"/>
            </a:endParaRPr>
          </a:p>
          <a:p>
            <a:endParaRPr lang="en-DE" dirty="0"/>
          </a:p>
        </p:txBody>
      </p:sp>
      <p:sp>
        <p:nvSpPr>
          <p:cNvPr id="4" name="Slide Number Placeholder 3"/>
          <p:cNvSpPr>
            <a:spLocks noGrp="1"/>
          </p:cNvSpPr>
          <p:nvPr>
            <p:ph type="sldNum" sz="quarter" idx="5"/>
          </p:nvPr>
        </p:nvSpPr>
        <p:spPr/>
        <p:txBody>
          <a:bodyPr/>
          <a:lstStyle/>
          <a:p>
            <a:fld id="{5804E26F-0699-E54A-B556-999E5754A5D4}" type="slidenum">
              <a:rPr lang="en-DE" smtClean="0"/>
              <a:t>19</a:t>
            </a:fld>
            <a:endParaRPr lang="en-DE"/>
          </a:p>
        </p:txBody>
      </p:sp>
    </p:spTree>
    <p:extLst>
      <p:ext uri="{BB962C8B-B14F-4D97-AF65-F5344CB8AC3E}">
        <p14:creationId xmlns:p14="http://schemas.microsoft.com/office/powerpoint/2010/main" val="165236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a:t>დეტექტორი რომ შექმენს ვლადიმერი. </a:t>
            </a:r>
            <a:endParaRPr lang="en-DE" dirty="0"/>
          </a:p>
        </p:txBody>
      </p:sp>
      <p:sp>
        <p:nvSpPr>
          <p:cNvPr id="4" name="Slide Number Placeholder 3"/>
          <p:cNvSpPr>
            <a:spLocks noGrp="1"/>
          </p:cNvSpPr>
          <p:nvPr>
            <p:ph type="sldNum" sz="quarter" idx="5"/>
          </p:nvPr>
        </p:nvSpPr>
        <p:spPr/>
        <p:txBody>
          <a:bodyPr/>
          <a:lstStyle/>
          <a:p>
            <a:fld id="{5804E26F-0699-E54A-B556-999E5754A5D4}" type="slidenum">
              <a:rPr lang="en-DE" smtClean="0"/>
              <a:t>20</a:t>
            </a:fld>
            <a:endParaRPr lang="en-DE"/>
          </a:p>
        </p:txBody>
      </p:sp>
    </p:spTree>
    <p:extLst>
      <p:ext uri="{BB962C8B-B14F-4D97-AF65-F5344CB8AC3E}">
        <p14:creationId xmlns:p14="http://schemas.microsoft.com/office/powerpoint/2010/main" val="1109390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090D4-2DC1-B259-AED1-2ABB052BA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E8E74E-A34C-1605-6638-99E0BBA01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DC8CF-1CC6-49BE-1146-BC75BB045424}"/>
              </a:ext>
            </a:extLst>
          </p:cNvPr>
          <p:cNvSpPr>
            <a:spLocks noGrp="1"/>
          </p:cNvSpPr>
          <p:nvPr>
            <p:ph type="body" idx="1"/>
          </p:nvPr>
        </p:nvSpPr>
        <p:spPr/>
        <p:txBody>
          <a:bodyPr/>
          <a:lstStyle/>
          <a:p>
            <a:r>
              <a:rPr lang="en-US" b="1" dirty="0"/>
              <a:t>Radon Measurement Site Selection Criteria:</a:t>
            </a:r>
          </a:p>
          <a:p>
            <a:endParaRPr lang="en-US" b="1" dirty="0"/>
          </a:p>
          <a:p>
            <a:r>
              <a:rPr lang="en-US" b="1" dirty="0"/>
              <a:t>Geological Age of the Underlying Soil and Rock</a:t>
            </a:r>
            <a:br>
              <a:rPr lang="en-US" dirty="0"/>
            </a:br>
            <a:r>
              <a:rPr lang="en-US" dirty="0"/>
              <a:t>Priority is given to areas underlain by older geological formations, particularly those known to contain elevated levels of uranium or thorium, which contribute to radon generation.</a:t>
            </a:r>
          </a:p>
          <a:p>
            <a:r>
              <a:rPr lang="en-US" b="1" dirty="0"/>
              <a:t>Soil and Rock Composition</a:t>
            </a:r>
            <a:br>
              <a:rPr lang="en-US" dirty="0"/>
            </a:br>
            <a:r>
              <a:rPr lang="en-US" dirty="0"/>
              <a:t>Sites with soil or bedrock rich in granitic, metamorphic, phosphate-bearing, or volcanic lithologies are preferred due to their higher natural radioelement content. Soil permeability and moisture retention characteristics are also considered, as they influence radon mobility.</a:t>
            </a:r>
          </a:p>
          <a:p>
            <a:r>
              <a:rPr lang="en-US" b="1" dirty="0"/>
              <a:t>Proximity to Tectonic Structures</a:t>
            </a:r>
            <a:br>
              <a:rPr lang="en-US" dirty="0"/>
            </a:br>
            <a:r>
              <a:rPr lang="en-US" dirty="0"/>
              <a:t>Locations near active or historic fault zones, anticlines, synclines, and other structural features are prioritized due to the potential for enhanced radon migration through fractures and shear zones.</a:t>
            </a:r>
          </a:p>
          <a:p>
            <a:r>
              <a:rPr lang="en-US" b="1" dirty="0"/>
              <a:t>Presence of Wells, Springs, or Geothermal Discharge Points</a:t>
            </a:r>
            <a:br>
              <a:rPr lang="en-US" dirty="0"/>
            </a:br>
            <a:r>
              <a:rPr lang="en-US" dirty="0"/>
              <a:t>Areas with boreholes, hot springs, or geothermal manifestations may indicate pathways for deep-origin radon transport and are considered for elevated emission potential.</a:t>
            </a:r>
          </a:p>
          <a:p>
            <a:r>
              <a:rPr lang="en-US" b="1" dirty="0"/>
              <a:t>Population and Building Density</a:t>
            </a:r>
            <a:br>
              <a:rPr lang="en-US" dirty="0"/>
            </a:br>
            <a:r>
              <a:rPr lang="en-US" dirty="0"/>
              <a:t>Measurement sites are selected to include both densely and sparsely populated areas, with emphasis on regions where building characteristics (e.g., basements, poor ventilation) may influence indoor radon accumulation and human exposure.</a:t>
            </a:r>
          </a:p>
          <a:p>
            <a:r>
              <a:rPr lang="en-US" b="1" dirty="0"/>
              <a:t>Lack of Historical Radon Monitoring Data</a:t>
            </a:r>
            <a:br>
              <a:rPr lang="en-US" dirty="0"/>
            </a:br>
            <a:r>
              <a:rPr lang="en-US" dirty="0"/>
              <a:t>Preference is given to regions that have not been previously surveyed for radon or are underrepresented in existing datasets to improve spatial coverage and identify potential radon-prone zones.</a:t>
            </a:r>
          </a:p>
          <a:p>
            <a:endParaRPr lang="en-US" dirty="0"/>
          </a:p>
          <a:p>
            <a:endParaRPr lang="en-US" dirty="0"/>
          </a:p>
        </p:txBody>
      </p:sp>
      <p:sp>
        <p:nvSpPr>
          <p:cNvPr id="4" name="Slide Number Placeholder 3">
            <a:extLst>
              <a:ext uri="{FF2B5EF4-FFF2-40B4-BE49-F238E27FC236}">
                <a16:creationId xmlns:a16="http://schemas.microsoft.com/office/drawing/2014/main" id="{7AA36674-B76F-5A63-0837-AB1529747AFA}"/>
              </a:ext>
            </a:extLst>
          </p:cNvPr>
          <p:cNvSpPr>
            <a:spLocks noGrp="1"/>
          </p:cNvSpPr>
          <p:nvPr>
            <p:ph type="sldNum" sz="quarter" idx="5"/>
          </p:nvPr>
        </p:nvSpPr>
        <p:spPr/>
        <p:txBody>
          <a:bodyPr/>
          <a:lstStyle/>
          <a:p>
            <a:fld id="{ED2A7820-1991-42D4-BDC0-CFAB73F2CE36}" type="slidenum">
              <a:rPr lang="en-US" smtClean="0"/>
              <a:t>21</a:t>
            </a:fld>
            <a:endParaRPr lang="en-US"/>
          </a:p>
        </p:txBody>
      </p:sp>
    </p:spTree>
    <p:extLst>
      <p:ext uri="{BB962C8B-B14F-4D97-AF65-F5344CB8AC3E}">
        <p14:creationId xmlns:p14="http://schemas.microsoft.com/office/powerpoint/2010/main" val="404884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36203-E869-5AD4-D769-1197EB72B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EDDF2-D64C-16AF-AC89-1928749C8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4C780-FE05-F489-EA72-570939D9017D}"/>
              </a:ext>
            </a:extLst>
          </p:cNvPr>
          <p:cNvSpPr>
            <a:spLocks noGrp="1"/>
          </p:cNvSpPr>
          <p:nvPr>
            <p:ph type="body" idx="1"/>
          </p:nvPr>
        </p:nvSpPr>
        <p:spPr/>
        <p:txBody>
          <a:bodyPr/>
          <a:lstStyle/>
          <a:p>
            <a:r>
              <a:rPr lang="en-US" dirty="0"/>
              <a:t>S</a:t>
            </a:r>
            <a:r>
              <a:rPr lang="en-DE" dirty="0"/>
              <a:t>urati rukis (geoologiuri saitis sqrinshoti ubnebad ro aris dayopili) gazombis prioritetebis dadgena moxdeba ubnebis mixedvit gepologiuri rukebis sapudzvelze</a:t>
            </a:r>
          </a:p>
          <a:p>
            <a:endParaRPr lang="en-DE" dirty="0"/>
          </a:p>
        </p:txBody>
      </p:sp>
      <p:sp>
        <p:nvSpPr>
          <p:cNvPr id="4" name="Slide Number Placeholder 3">
            <a:extLst>
              <a:ext uri="{FF2B5EF4-FFF2-40B4-BE49-F238E27FC236}">
                <a16:creationId xmlns:a16="http://schemas.microsoft.com/office/drawing/2014/main" id="{9863B6F6-95E3-B5E7-807E-8C73ABE9ED34}"/>
              </a:ext>
            </a:extLst>
          </p:cNvPr>
          <p:cNvSpPr>
            <a:spLocks noGrp="1"/>
          </p:cNvSpPr>
          <p:nvPr>
            <p:ph type="sldNum" sz="quarter" idx="5"/>
          </p:nvPr>
        </p:nvSpPr>
        <p:spPr/>
        <p:txBody>
          <a:bodyPr/>
          <a:lstStyle/>
          <a:p>
            <a:fld id="{5804E26F-0699-E54A-B556-999E5754A5D4}" type="slidenum">
              <a:rPr lang="en-DE" smtClean="0"/>
              <a:t>22</a:t>
            </a:fld>
            <a:endParaRPr lang="en-DE"/>
          </a:p>
        </p:txBody>
      </p:sp>
    </p:spTree>
    <p:extLst>
      <p:ext uri="{BB962C8B-B14F-4D97-AF65-F5344CB8AC3E}">
        <p14:creationId xmlns:p14="http://schemas.microsoft.com/office/powerpoint/2010/main" val="1433463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4E26F-0699-E54A-B556-999E5754A5D4}" type="slidenum">
              <a:rPr lang="en-DE" smtClean="0"/>
              <a:t>23</a:t>
            </a:fld>
            <a:endParaRPr lang="en-DE"/>
          </a:p>
        </p:txBody>
      </p:sp>
    </p:spTree>
    <p:extLst>
      <p:ext uri="{BB962C8B-B14F-4D97-AF65-F5344CB8AC3E}">
        <p14:creationId xmlns:p14="http://schemas.microsoft.com/office/powerpoint/2010/main" val="1730565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F4BB5-59FC-FD74-4F87-3120B1274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25C11-6603-1E92-E19A-6816682053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94BF4-BFF9-DA3F-D666-2F9B33A0C4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ADAAC2-6C20-89E6-7681-EEF0466681D8}"/>
              </a:ext>
            </a:extLst>
          </p:cNvPr>
          <p:cNvSpPr>
            <a:spLocks noGrp="1"/>
          </p:cNvSpPr>
          <p:nvPr>
            <p:ph type="sldNum" sz="quarter" idx="5"/>
          </p:nvPr>
        </p:nvSpPr>
        <p:spPr/>
        <p:txBody>
          <a:bodyPr/>
          <a:lstStyle/>
          <a:p>
            <a:fld id="{5804E26F-0699-E54A-B556-999E5754A5D4}" type="slidenum">
              <a:rPr lang="en-DE" smtClean="0"/>
              <a:t>25</a:t>
            </a:fld>
            <a:endParaRPr lang="en-DE"/>
          </a:p>
        </p:txBody>
      </p:sp>
    </p:spTree>
    <p:extLst>
      <p:ext uri="{BB962C8B-B14F-4D97-AF65-F5344CB8AC3E}">
        <p14:creationId xmlns:p14="http://schemas.microsoft.com/office/powerpoint/2010/main" val="1025719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700BD-BF6F-F99D-2B5F-EC6BCFC9C0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D7331-1C89-9638-B77E-7862DFF60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35B3A-EA36-7743-7D10-6D7EA84DDB1E}"/>
              </a:ext>
            </a:extLst>
          </p:cNvPr>
          <p:cNvSpPr>
            <a:spLocks noGrp="1"/>
          </p:cNvSpPr>
          <p:nvPr>
            <p:ph type="body" idx="1"/>
          </p:nvPr>
        </p:nvSpPr>
        <p:spPr/>
        <p:txBody>
          <a:bodyPr/>
          <a:lstStyle/>
          <a:p>
            <a:r>
              <a:rPr lang="en-US" b="1" dirty="0"/>
              <a:t>Introduction and motivation:</a:t>
            </a:r>
          </a:p>
          <a:p>
            <a:pPr lvl="1"/>
            <a:r>
              <a:rPr lang="en-US" dirty="0"/>
              <a:t>What is radon?</a:t>
            </a:r>
          </a:p>
          <a:p>
            <a:pPr lvl="1"/>
            <a:r>
              <a:rPr lang="en-US" dirty="0"/>
              <a:t>The health impacts of radon exposure</a:t>
            </a:r>
          </a:p>
          <a:p>
            <a:pPr lvl="1"/>
            <a:r>
              <a:rPr lang="en-US" dirty="0"/>
              <a:t>Importance of radon monitoring (Public safety, environmental and regulatory needs.)</a:t>
            </a:r>
          </a:p>
          <a:p>
            <a:pPr lvl="2"/>
            <a:r>
              <a:rPr lang="en-US" dirty="0"/>
              <a:t>Long-term and short-term monitoring (a brief overview of passive and active detection).</a:t>
            </a:r>
          </a:p>
          <a:p>
            <a:pPr lvl="1"/>
            <a:r>
              <a:rPr lang="en-US" dirty="0"/>
              <a:t>European standards (here we will briefly mention the standards of other countries).</a:t>
            </a:r>
          </a:p>
          <a:p>
            <a:pPr lvl="1"/>
            <a:r>
              <a:rPr lang="en-US" dirty="0"/>
              <a:t>standards in Georgia (emphasizing the new law and limitations).</a:t>
            </a:r>
          </a:p>
          <a:p>
            <a:pPr lvl="1"/>
            <a:r>
              <a:rPr lang="en-US" dirty="0"/>
              <a:t>Current challenges: I am not sure where to put this, can be merged with project-specific context.</a:t>
            </a:r>
          </a:p>
          <a:p>
            <a:r>
              <a:rPr lang="en-US" b="1" dirty="0"/>
              <a:t>Previous achievements (2008 maps, articles, PhD thesis, 3 key projects, as a one slide)</a:t>
            </a:r>
          </a:p>
          <a:p>
            <a:pPr lvl="1"/>
            <a:r>
              <a:rPr lang="en-US" dirty="0"/>
              <a:t>Monitoring in kindergartens (ALGADE – detectors).</a:t>
            </a:r>
          </a:p>
          <a:p>
            <a:pPr lvl="1"/>
            <a:r>
              <a:rPr lang="en-US" dirty="0"/>
              <a:t>Public awareness assessment (STEAM project).</a:t>
            </a:r>
          </a:p>
          <a:p>
            <a:pPr lvl="1"/>
            <a:r>
              <a:rPr lang="en-US" dirty="0"/>
              <a:t>Engagement with existing detection systems (</a:t>
            </a:r>
            <a:r>
              <a:rPr lang="en-US" dirty="0" err="1"/>
              <a:t>Radosys</a:t>
            </a:r>
            <a:r>
              <a:rPr lang="en-US" dirty="0"/>
              <a:t>).</a:t>
            </a:r>
          </a:p>
          <a:p>
            <a:r>
              <a:rPr lang="en-US" b="1" dirty="0"/>
              <a:t>Project overview &amp; study aim</a:t>
            </a:r>
          </a:p>
          <a:p>
            <a:pPr lvl="1"/>
            <a:r>
              <a:rPr lang="en-US" dirty="0"/>
              <a:t>About the project (grant holder, team, duration)</a:t>
            </a:r>
          </a:p>
          <a:p>
            <a:pPr lvl="1"/>
            <a:r>
              <a:rPr lang="en-US" dirty="0"/>
              <a:t>Study motivation: Since we have a lot of mountains regions, artesian waters (sulfur baths) and an active hydrogeological situation, and many people live in half-basements.</a:t>
            </a:r>
          </a:p>
          <a:p>
            <a:pPr lvl="1"/>
            <a:r>
              <a:rPr lang="en-US" dirty="0"/>
              <a:t>Short-term aims (website, seismic maps, data collection – shown graphically).</a:t>
            </a:r>
          </a:p>
          <a:p>
            <a:pPr lvl="1"/>
            <a:r>
              <a:rPr lang="en-US" dirty="0"/>
              <a:t>Long-term aim (overall vision – shown as flowchart).</a:t>
            </a:r>
          </a:p>
          <a:p>
            <a:pPr lvl="1"/>
            <a:r>
              <a:rPr lang="en-US" dirty="0"/>
              <a:t>Final goal (support EU integration – show EU map and need for alignment)</a:t>
            </a:r>
            <a:endParaRPr lang="en-DE" sz="2000" dirty="0"/>
          </a:p>
          <a:p>
            <a:endParaRPr lang="en-DE" dirty="0"/>
          </a:p>
        </p:txBody>
      </p:sp>
      <p:sp>
        <p:nvSpPr>
          <p:cNvPr id="4" name="Slide Number Placeholder 3">
            <a:extLst>
              <a:ext uri="{FF2B5EF4-FFF2-40B4-BE49-F238E27FC236}">
                <a16:creationId xmlns:a16="http://schemas.microsoft.com/office/drawing/2014/main" id="{6A4F9E75-69B5-B7E2-6A98-0D8B88BB0DE6}"/>
              </a:ext>
            </a:extLst>
          </p:cNvPr>
          <p:cNvSpPr>
            <a:spLocks noGrp="1"/>
          </p:cNvSpPr>
          <p:nvPr>
            <p:ph type="sldNum" sz="quarter" idx="5"/>
          </p:nvPr>
        </p:nvSpPr>
        <p:spPr/>
        <p:txBody>
          <a:bodyPr/>
          <a:lstStyle/>
          <a:p>
            <a:fld id="{5804E26F-0699-E54A-B556-999E5754A5D4}" type="slidenum">
              <a:rPr lang="en-DE" smtClean="0"/>
              <a:t>2</a:t>
            </a:fld>
            <a:endParaRPr lang="en-DE"/>
          </a:p>
        </p:txBody>
      </p:sp>
    </p:spTree>
    <p:extLst>
      <p:ext uri="{BB962C8B-B14F-4D97-AF65-F5344CB8AC3E}">
        <p14:creationId xmlns:p14="http://schemas.microsoft.com/office/powerpoint/2010/main" val="1654807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A0C5B-A592-AA32-94FC-F1372B1D8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CF84F-9003-79A3-AAE0-34CB07AB9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C2648-34BB-1F03-C4E5-42CBD2A0F6E9}"/>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0E062E39-922E-C627-127F-6935650DF3F1}"/>
              </a:ext>
            </a:extLst>
          </p:cNvPr>
          <p:cNvSpPr>
            <a:spLocks noGrp="1"/>
          </p:cNvSpPr>
          <p:nvPr>
            <p:ph type="sldNum" sz="quarter" idx="5"/>
          </p:nvPr>
        </p:nvSpPr>
        <p:spPr/>
        <p:txBody>
          <a:bodyPr/>
          <a:lstStyle/>
          <a:p>
            <a:fld id="{5804E26F-0699-E54A-B556-999E5754A5D4}" type="slidenum">
              <a:rPr lang="en-DE" smtClean="0"/>
              <a:t>26</a:t>
            </a:fld>
            <a:endParaRPr lang="en-DE"/>
          </a:p>
        </p:txBody>
      </p:sp>
    </p:spTree>
    <p:extLst>
      <p:ext uri="{BB962C8B-B14F-4D97-AF65-F5344CB8AC3E}">
        <p14:creationId xmlns:p14="http://schemas.microsoft.com/office/powerpoint/2010/main" val="523899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D7E36-C345-3C7B-A7DA-BC1910AFB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71A58-F47F-DEF2-C0B4-8FE8E347599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6E66AD4-4D2D-2B3C-CE47-56E4DFC20018}"/>
              </a:ext>
            </a:extLst>
          </p:cNvPr>
          <p:cNvSpPr>
            <a:spLocks noGrp="1"/>
          </p:cNvSpPr>
          <p:nvPr>
            <p:ph type="body" idx="1"/>
          </p:nvPr>
        </p:nvSpPr>
        <p:spPr/>
        <p:txBody>
          <a:bodyPr/>
          <a:lstStyle/>
          <a:p>
            <a:r>
              <a:rPr lang="en-US" dirty="0" err="1"/>
              <a:t>Kosultacias</a:t>
            </a:r>
            <a:r>
              <a:rPr lang="en-US" dirty="0"/>
              <a:t> </a:t>
            </a:r>
            <a:r>
              <a:rPr lang="en-US" dirty="0" err="1"/>
              <a:t>mitigacize</a:t>
            </a:r>
            <a:r>
              <a:rPr lang="en-US" dirty="0"/>
              <a:t> </a:t>
            </a:r>
            <a:r>
              <a:rPr lang="en-US" dirty="0" err="1"/>
              <a:t>gavcemt</a:t>
            </a:r>
            <a:r>
              <a:rPr lang="en-US" dirty="0"/>
              <a:t> </a:t>
            </a:r>
            <a:r>
              <a:rPr lang="en-US" dirty="0" err="1"/>
              <a:t>magram</a:t>
            </a:r>
            <a:r>
              <a:rPr lang="en-US" dirty="0"/>
              <a:t> </a:t>
            </a:r>
            <a:r>
              <a:rPr lang="en-US" dirty="0" err="1"/>
              <a:t>mitigacias</a:t>
            </a:r>
            <a:r>
              <a:rPr lang="en-US" dirty="0"/>
              <a:t> (</a:t>
            </a:r>
            <a:r>
              <a:rPr lang="en-US" dirty="0" err="1"/>
              <a:t>jer</a:t>
            </a:r>
            <a:r>
              <a:rPr lang="en-US" dirty="0"/>
              <a:t>) </a:t>
            </a:r>
            <a:r>
              <a:rPr lang="en-US" dirty="0" err="1"/>
              <a:t>ar</a:t>
            </a:r>
            <a:r>
              <a:rPr lang="en-US" dirty="0"/>
              <a:t> </a:t>
            </a:r>
            <a:r>
              <a:rPr lang="en-US" dirty="0" err="1"/>
              <a:t>gavaketebt</a:t>
            </a:r>
            <a:r>
              <a:rPr lang="en-US" dirty="0"/>
              <a:t>. </a:t>
            </a:r>
          </a:p>
        </p:txBody>
      </p:sp>
      <p:sp>
        <p:nvSpPr>
          <p:cNvPr id="4" name="Slide Number Placeholder 3">
            <a:extLst>
              <a:ext uri="{FF2B5EF4-FFF2-40B4-BE49-F238E27FC236}">
                <a16:creationId xmlns:a16="http://schemas.microsoft.com/office/drawing/2014/main" id="{580C7562-6F84-1298-83C9-DA19C3EF65A6}"/>
              </a:ext>
            </a:extLst>
          </p:cNvPr>
          <p:cNvSpPr>
            <a:spLocks noGrp="1"/>
          </p:cNvSpPr>
          <p:nvPr>
            <p:ph type="sldNum" sz="quarter" idx="5"/>
          </p:nvPr>
        </p:nvSpPr>
        <p:spPr/>
        <p:txBody>
          <a:bodyPr/>
          <a:lstStyle/>
          <a:p>
            <a:fld id="{EE846D4F-6CD8-4376-9D34-A9911D288510}" type="slidenum">
              <a:rPr lang="en-US" smtClean="0"/>
              <a:t>27</a:t>
            </a:fld>
            <a:endParaRPr lang="en-US"/>
          </a:p>
        </p:txBody>
      </p:sp>
    </p:spTree>
    <p:extLst>
      <p:ext uri="{BB962C8B-B14F-4D97-AF65-F5344CB8AC3E}">
        <p14:creationId xmlns:p14="http://schemas.microsoft.com/office/powerpoint/2010/main" val="773022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723A-4975-01B4-31D8-C376885AC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9CF23-530F-F715-E6D9-AD0C85D12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6A13F-B096-54D3-3082-15C19BEE0E12}"/>
              </a:ext>
            </a:extLst>
          </p:cNvPr>
          <p:cNvSpPr>
            <a:spLocks noGrp="1"/>
          </p:cNvSpPr>
          <p:nvPr>
            <p:ph type="body" idx="1"/>
          </p:nvPr>
        </p:nvSpPr>
        <p:spPr/>
        <p:txBody>
          <a:bodyPr/>
          <a:lstStyle/>
          <a:p>
            <a:r>
              <a:rPr lang="en-DE" dirty="0">
                <a:solidFill>
                  <a:srgbClr val="7650FF"/>
                </a:solidFill>
              </a:rPr>
              <a:t>Orally vtqva eseni </a:t>
            </a:r>
          </a:p>
        </p:txBody>
      </p:sp>
      <p:sp>
        <p:nvSpPr>
          <p:cNvPr id="4" name="Slide Number Placeholder 3">
            <a:extLst>
              <a:ext uri="{FF2B5EF4-FFF2-40B4-BE49-F238E27FC236}">
                <a16:creationId xmlns:a16="http://schemas.microsoft.com/office/drawing/2014/main" id="{D2979BF6-B456-78CD-A830-D2CE629B9AB1}"/>
              </a:ext>
            </a:extLst>
          </p:cNvPr>
          <p:cNvSpPr>
            <a:spLocks noGrp="1"/>
          </p:cNvSpPr>
          <p:nvPr>
            <p:ph type="sldNum" sz="quarter" idx="5"/>
          </p:nvPr>
        </p:nvSpPr>
        <p:spPr/>
        <p:txBody>
          <a:bodyPr/>
          <a:lstStyle/>
          <a:p>
            <a:fld id="{5804E26F-0699-E54A-B556-999E5754A5D4}" type="slidenum">
              <a:rPr lang="en-DE" smtClean="0"/>
              <a:t>28</a:t>
            </a:fld>
            <a:endParaRPr lang="en-DE"/>
          </a:p>
        </p:txBody>
      </p:sp>
    </p:spTree>
    <p:extLst>
      <p:ext uri="{BB962C8B-B14F-4D97-AF65-F5344CB8AC3E}">
        <p14:creationId xmlns:p14="http://schemas.microsoft.com/office/powerpoint/2010/main" val="44798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804E26F-0699-E54A-B556-999E5754A5D4}" type="slidenum">
              <a:rPr lang="en-DE" smtClean="0"/>
              <a:t>29</a:t>
            </a:fld>
            <a:endParaRPr lang="en-DE"/>
          </a:p>
        </p:txBody>
      </p:sp>
    </p:spTree>
    <p:extLst>
      <p:ext uri="{BB962C8B-B14F-4D97-AF65-F5344CB8AC3E}">
        <p14:creationId xmlns:p14="http://schemas.microsoft.com/office/powerpoint/2010/main" val="1884784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DE" dirty="0"/>
          </a:p>
        </p:txBody>
      </p:sp>
      <p:sp>
        <p:nvSpPr>
          <p:cNvPr id="4" name="Slide Number Placeholder 3"/>
          <p:cNvSpPr>
            <a:spLocks noGrp="1"/>
          </p:cNvSpPr>
          <p:nvPr>
            <p:ph type="sldNum" sz="quarter" idx="5"/>
          </p:nvPr>
        </p:nvSpPr>
        <p:spPr/>
        <p:txBody>
          <a:bodyPr/>
          <a:lstStyle/>
          <a:p>
            <a:fld id="{5804E26F-0699-E54A-B556-999E5754A5D4}" type="slidenum">
              <a:rPr lang="en-DE" smtClean="0"/>
              <a:t>30</a:t>
            </a:fld>
            <a:endParaRPr lang="en-DE"/>
          </a:p>
        </p:txBody>
      </p:sp>
    </p:spTree>
    <p:extLst>
      <p:ext uri="{BB962C8B-B14F-4D97-AF65-F5344CB8AC3E}">
        <p14:creationId xmlns:p14="http://schemas.microsoft.com/office/powerpoint/2010/main" val="3209102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Radon is a naturally occurring radioactive gas produced from the decay of uranium in rocks and soil. It is invisible, odorless, and tasteless, and it can accumulate in enclosed spaces like homes and buildings. </a:t>
            </a:r>
            <a:endParaRPr lang="en-US" dirty="0"/>
          </a:p>
        </p:txBody>
      </p:sp>
      <p:sp>
        <p:nvSpPr>
          <p:cNvPr id="4" name="Slide Number Placeholder 3"/>
          <p:cNvSpPr>
            <a:spLocks noGrp="1"/>
          </p:cNvSpPr>
          <p:nvPr>
            <p:ph type="sldNum" sz="quarter" idx="5"/>
          </p:nvPr>
        </p:nvSpPr>
        <p:spPr/>
        <p:txBody>
          <a:bodyPr/>
          <a:lstStyle/>
          <a:p>
            <a:fld id="{EE846D4F-6CD8-4376-9D34-A9911D288510}" type="slidenum">
              <a:rPr lang="en-US" smtClean="0"/>
              <a:t>3</a:t>
            </a:fld>
            <a:endParaRPr lang="en-US"/>
          </a:p>
        </p:txBody>
      </p:sp>
    </p:spTree>
    <p:extLst>
      <p:ext uri="{BB962C8B-B14F-4D97-AF65-F5344CB8AC3E}">
        <p14:creationId xmlns:p14="http://schemas.microsoft.com/office/powerpoint/2010/main" val="336706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C0BBD-1D42-7B86-45F3-A2DA3BDD7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82E87-F766-C941-9782-99B473D11DD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2734860-0DB1-665C-8545-F21FCD515B63}"/>
              </a:ext>
            </a:extLst>
          </p:cNvPr>
          <p:cNvSpPr>
            <a:spLocks noGrp="1"/>
          </p:cNvSpPr>
          <p:nvPr>
            <p:ph type="body" idx="1"/>
          </p:nvPr>
        </p:nvSpPr>
        <p:spPr/>
        <p:txBody>
          <a:bodyPr/>
          <a:lstStyle/>
          <a:p>
            <a:r>
              <a:rPr lang="en-US"/>
              <a:t>F</a:t>
            </a:r>
            <a:r>
              <a:rPr lang="ka-GE"/>
              <a:t>ont increase for each slides </a:t>
            </a:r>
            <a:endParaRPr lang="en-US"/>
          </a:p>
        </p:txBody>
      </p:sp>
      <p:sp>
        <p:nvSpPr>
          <p:cNvPr id="4" name="Slide Number Placeholder 3">
            <a:extLst>
              <a:ext uri="{FF2B5EF4-FFF2-40B4-BE49-F238E27FC236}">
                <a16:creationId xmlns:a16="http://schemas.microsoft.com/office/drawing/2014/main" id="{24AC1A59-2A83-CFA9-A84D-29CB5C566B2A}"/>
              </a:ext>
            </a:extLst>
          </p:cNvPr>
          <p:cNvSpPr>
            <a:spLocks noGrp="1"/>
          </p:cNvSpPr>
          <p:nvPr>
            <p:ph type="sldNum" sz="quarter" idx="5"/>
          </p:nvPr>
        </p:nvSpPr>
        <p:spPr/>
        <p:txBody>
          <a:bodyPr/>
          <a:lstStyle/>
          <a:p>
            <a:fld id="{EE846D4F-6CD8-4376-9D34-A9911D288510}" type="slidenum">
              <a:rPr lang="en-US" smtClean="0"/>
              <a:t>7</a:t>
            </a:fld>
            <a:endParaRPr lang="en-US"/>
          </a:p>
        </p:txBody>
      </p:sp>
    </p:spTree>
    <p:extLst>
      <p:ext uri="{BB962C8B-B14F-4D97-AF65-F5344CB8AC3E}">
        <p14:creationId xmlns:p14="http://schemas.microsoft.com/office/powerpoint/2010/main" val="2071082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a:t>xelsawypoebi (ra gvaq chven) radoon AI da rac gvinda </a:t>
            </a:r>
          </a:p>
          <a:p>
            <a:endParaRPr lang="ka-GE" dirty="0"/>
          </a:p>
          <a:p>
            <a:endParaRPr lang="en-DE" dirty="0"/>
          </a:p>
        </p:txBody>
      </p:sp>
      <p:sp>
        <p:nvSpPr>
          <p:cNvPr id="4" name="Slide Number Placeholder 3"/>
          <p:cNvSpPr>
            <a:spLocks noGrp="1"/>
          </p:cNvSpPr>
          <p:nvPr>
            <p:ph type="sldNum" sz="quarter" idx="5"/>
          </p:nvPr>
        </p:nvSpPr>
        <p:spPr/>
        <p:txBody>
          <a:bodyPr/>
          <a:lstStyle/>
          <a:p>
            <a:fld id="{5804E26F-0699-E54A-B556-999E5754A5D4}" type="slidenum">
              <a:rPr lang="en-DE" smtClean="0"/>
              <a:t>8</a:t>
            </a:fld>
            <a:endParaRPr lang="en-DE"/>
          </a:p>
        </p:txBody>
      </p:sp>
    </p:spTree>
    <p:extLst>
      <p:ext uri="{BB962C8B-B14F-4D97-AF65-F5344CB8AC3E}">
        <p14:creationId xmlns:p14="http://schemas.microsoft.com/office/powerpoint/2010/main" val="173129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52A4A-E8CD-2907-4B85-F77941E59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EBB16-A0EE-9BEA-F60D-7B71A0E11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B92E05-B78C-E20B-06F9-6A433F9247B3}"/>
              </a:ext>
            </a:extLst>
          </p:cNvPr>
          <p:cNvSpPr>
            <a:spLocks noGrp="1"/>
          </p:cNvSpPr>
          <p:nvPr>
            <p:ph type="body" idx="1"/>
          </p:nvPr>
        </p:nvSpPr>
        <p:spPr/>
        <p:txBody>
          <a:bodyPr/>
          <a:lstStyle/>
          <a:p>
            <a:r>
              <a:rPr lang="ka-GE" dirty="0"/>
              <a:t>xelsawypoebi (ra gvaq chven) radoon AI da rac gvinda </a:t>
            </a:r>
          </a:p>
          <a:p>
            <a:endParaRPr lang="ka-GE" dirty="0"/>
          </a:p>
          <a:p>
            <a:endParaRPr lang="en-DE" dirty="0"/>
          </a:p>
        </p:txBody>
      </p:sp>
      <p:sp>
        <p:nvSpPr>
          <p:cNvPr id="4" name="Slide Number Placeholder 3">
            <a:extLst>
              <a:ext uri="{FF2B5EF4-FFF2-40B4-BE49-F238E27FC236}">
                <a16:creationId xmlns:a16="http://schemas.microsoft.com/office/drawing/2014/main" id="{D0067C35-A06C-6762-B498-9A4E22899BC1}"/>
              </a:ext>
            </a:extLst>
          </p:cNvPr>
          <p:cNvSpPr>
            <a:spLocks noGrp="1"/>
          </p:cNvSpPr>
          <p:nvPr>
            <p:ph type="sldNum" sz="quarter" idx="5"/>
          </p:nvPr>
        </p:nvSpPr>
        <p:spPr/>
        <p:txBody>
          <a:bodyPr/>
          <a:lstStyle/>
          <a:p>
            <a:fld id="{5804E26F-0699-E54A-B556-999E5754A5D4}" type="slidenum">
              <a:rPr lang="en-DE" smtClean="0"/>
              <a:t>9</a:t>
            </a:fld>
            <a:endParaRPr lang="en-DE"/>
          </a:p>
        </p:txBody>
      </p:sp>
    </p:spTree>
    <p:extLst>
      <p:ext uri="{BB962C8B-B14F-4D97-AF65-F5344CB8AC3E}">
        <p14:creationId xmlns:p14="http://schemas.microsoft.com/office/powerpoint/2010/main" val="2788184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Risk groups </a:t>
            </a:r>
            <a:r>
              <a:rPr lang="ka-GE" dirty="0"/>
              <a:t> (add risk groups )</a:t>
            </a:r>
            <a:endParaRPr lang="en-US" dirty="0"/>
          </a:p>
        </p:txBody>
      </p:sp>
      <p:sp>
        <p:nvSpPr>
          <p:cNvPr id="4" name="Slide Number Placeholder 3"/>
          <p:cNvSpPr>
            <a:spLocks noGrp="1"/>
          </p:cNvSpPr>
          <p:nvPr>
            <p:ph type="sldNum" sz="quarter" idx="5"/>
          </p:nvPr>
        </p:nvSpPr>
        <p:spPr/>
        <p:txBody>
          <a:bodyPr/>
          <a:lstStyle/>
          <a:p>
            <a:fld id="{EE846D4F-6CD8-4376-9D34-A9911D288510}" type="slidenum">
              <a:rPr lang="en-US" smtClean="0"/>
              <a:t>10</a:t>
            </a:fld>
            <a:endParaRPr lang="en-US"/>
          </a:p>
        </p:txBody>
      </p:sp>
    </p:spTree>
    <p:extLst>
      <p:ext uri="{BB962C8B-B14F-4D97-AF65-F5344CB8AC3E}">
        <p14:creationId xmlns:p14="http://schemas.microsoft.com/office/powerpoint/2010/main" val="2234771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804E26F-0699-E54A-B556-999E5754A5D4}" type="slidenum">
              <a:rPr lang="en-DE" smtClean="0"/>
              <a:t>12</a:t>
            </a:fld>
            <a:endParaRPr lang="en-DE"/>
          </a:p>
        </p:txBody>
      </p:sp>
    </p:spTree>
    <p:extLst>
      <p:ext uri="{BB962C8B-B14F-4D97-AF65-F5344CB8AC3E}">
        <p14:creationId xmlns:p14="http://schemas.microsoft.com/office/powerpoint/2010/main" val="51481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B2D44-D03B-5754-B331-CCEC650CE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650A7-4982-A851-178B-C6400C492C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8F26B77-9EFC-2E81-10E2-C8A17674CF80}"/>
              </a:ext>
            </a:extLst>
          </p:cNvPr>
          <p:cNvSpPr>
            <a:spLocks noGrp="1"/>
          </p:cNvSpPr>
          <p:nvPr>
            <p:ph type="body" idx="1"/>
          </p:nvPr>
        </p:nvSpPr>
        <p:spPr/>
        <p:txBody>
          <a:bodyPr/>
          <a:lstStyle/>
          <a:p>
            <a:r>
              <a:rPr lang="en-US" dirty="0"/>
              <a:t>R</a:t>
            </a:r>
            <a:r>
              <a:rPr lang="ka-GE" dirty="0"/>
              <a:t>is mixedvitaa es kanoni sheqmnili da davamato evropashi rogoraa </a:t>
            </a:r>
            <a:endParaRPr lang="en-US" dirty="0"/>
          </a:p>
        </p:txBody>
      </p:sp>
      <p:sp>
        <p:nvSpPr>
          <p:cNvPr id="4" name="Slide Number Placeholder 3">
            <a:extLst>
              <a:ext uri="{FF2B5EF4-FFF2-40B4-BE49-F238E27FC236}">
                <a16:creationId xmlns:a16="http://schemas.microsoft.com/office/drawing/2014/main" id="{7CBA424A-390C-178C-E79D-2FE6BD11CA81}"/>
              </a:ext>
            </a:extLst>
          </p:cNvPr>
          <p:cNvSpPr>
            <a:spLocks noGrp="1"/>
          </p:cNvSpPr>
          <p:nvPr>
            <p:ph type="sldNum" sz="quarter" idx="5"/>
          </p:nvPr>
        </p:nvSpPr>
        <p:spPr/>
        <p:txBody>
          <a:bodyPr/>
          <a:lstStyle/>
          <a:p>
            <a:fld id="{EE846D4F-6CD8-4376-9D34-A9911D288510}" type="slidenum">
              <a:rPr lang="en-US" smtClean="0"/>
              <a:t>13</a:t>
            </a:fld>
            <a:endParaRPr lang="en-US"/>
          </a:p>
        </p:txBody>
      </p:sp>
    </p:spTree>
    <p:extLst>
      <p:ext uri="{BB962C8B-B14F-4D97-AF65-F5344CB8AC3E}">
        <p14:creationId xmlns:p14="http://schemas.microsoft.com/office/powerpoint/2010/main" val="356981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71441-C8E5-438A-BDD8-E0F23B383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E"/>
          </a:p>
        </p:txBody>
      </p:sp>
      <p:sp>
        <p:nvSpPr>
          <p:cNvPr id="3" name="Subtitle 2">
            <a:extLst>
              <a:ext uri="{FF2B5EF4-FFF2-40B4-BE49-F238E27FC236}">
                <a16:creationId xmlns:a16="http://schemas.microsoft.com/office/drawing/2014/main" id="{0444E7FA-84F8-AB1E-F122-A4C18EC075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E"/>
          </a:p>
        </p:txBody>
      </p:sp>
      <p:sp>
        <p:nvSpPr>
          <p:cNvPr id="4" name="Date Placeholder 3">
            <a:extLst>
              <a:ext uri="{FF2B5EF4-FFF2-40B4-BE49-F238E27FC236}">
                <a16:creationId xmlns:a16="http://schemas.microsoft.com/office/drawing/2014/main" id="{F7231AA5-32E4-AB8C-EF61-A8C9F9E63AD0}"/>
              </a:ext>
            </a:extLst>
          </p:cNvPr>
          <p:cNvSpPr>
            <a:spLocks noGrp="1"/>
          </p:cNvSpPr>
          <p:nvPr>
            <p:ph type="dt" sz="half" idx="10"/>
          </p:nvPr>
        </p:nvSpPr>
        <p:spPr/>
        <p:txBody>
          <a:bodyPr/>
          <a:lstStyle/>
          <a:p>
            <a:fld id="{2C3203EC-A1B1-3C46-B3C6-EDEEAC0D658A}" type="datetimeFigureOut">
              <a:rPr lang="en-DE" smtClean="0"/>
              <a:t>07/09/2025</a:t>
            </a:fld>
            <a:endParaRPr lang="en-DE"/>
          </a:p>
        </p:txBody>
      </p:sp>
      <p:sp>
        <p:nvSpPr>
          <p:cNvPr id="5" name="Footer Placeholder 4">
            <a:extLst>
              <a:ext uri="{FF2B5EF4-FFF2-40B4-BE49-F238E27FC236}">
                <a16:creationId xmlns:a16="http://schemas.microsoft.com/office/drawing/2014/main" id="{69D3F6A3-C4E9-F4F9-9126-67F2194B7041}"/>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8CE1B1F1-95F3-CE03-29F7-EE9AC0A75A0B}"/>
              </a:ext>
            </a:extLst>
          </p:cNvPr>
          <p:cNvSpPr>
            <a:spLocks noGrp="1"/>
          </p:cNvSpPr>
          <p:nvPr>
            <p:ph type="sldNum" sz="quarter" idx="12"/>
          </p:nvPr>
        </p:nvSpPr>
        <p:spPr/>
        <p:txBody>
          <a:bodyPr/>
          <a:lstStyle/>
          <a:p>
            <a:fld id="{E110F76A-DFB7-774E-B20B-BC8B531AD899}" type="slidenum">
              <a:rPr lang="en-DE" smtClean="0"/>
              <a:t>‹#›</a:t>
            </a:fld>
            <a:endParaRPr lang="en-DE"/>
          </a:p>
        </p:txBody>
      </p:sp>
    </p:spTree>
    <p:extLst>
      <p:ext uri="{BB962C8B-B14F-4D97-AF65-F5344CB8AC3E}">
        <p14:creationId xmlns:p14="http://schemas.microsoft.com/office/powerpoint/2010/main" val="4190755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858FC-21D7-70C3-27B4-44669A45DE81}"/>
              </a:ext>
            </a:extLst>
          </p:cNvPr>
          <p:cNvSpPr>
            <a:spLocks noGrp="1"/>
          </p:cNvSpPr>
          <p:nvPr>
            <p:ph type="title"/>
          </p:nvPr>
        </p:nvSpPr>
        <p:spPr/>
        <p:txBody>
          <a:bodyPr/>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5A4AE16E-F0D3-B6D2-CF50-20A15D3035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FCE71130-EBE3-0696-C53A-78446C0B7C2D}"/>
              </a:ext>
            </a:extLst>
          </p:cNvPr>
          <p:cNvSpPr>
            <a:spLocks noGrp="1"/>
          </p:cNvSpPr>
          <p:nvPr>
            <p:ph type="dt" sz="half" idx="10"/>
          </p:nvPr>
        </p:nvSpPr>
        <p:spPr/>
        <p:txBody>
          <a:bodyPr/>
          <a:lstStyle/>
          <a:p>
            <a:fld id="{2C3203EC-A1B1-3C46-B3C6-EDEEAC0D658A}" type="datetimeFigureOut">
              <a:rPr lang="en-DE" smtClean="0"/>
              <a:t>07/09/2025</a:t>
            </a:fld>
            <a:endParaRPr lang="en-DE"/>
          </a:p>
        </p:txBody>
      </p:sp>
      <p:sp>
        <p:nvSpPr>
          <p:cNvPr id="5" name="Footer Placeholder 4">
            <a:extLst>
              <a:ext uri="{FF2B5EF4-FFF2-40B4-BE49-F238E27FC236}">
                <a16:creationId xmlns:a16="http://schemas.microsoft.com/office/drawing/2014/main" id="{675F3513-DF8F-0AE7-8534-6B5F6958B43C}"/>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7D19D809-0FEE-F457-058A-B0AA2757862A}"/>
              </a:ext>
            </a:extLst>
          </p:cNvPr>
          <p:cNvSpPr>
            <a:spLocks noGrp="1"/>
          </p:cNvSpPr>
          <p:nvPr>
            <p:ph type="sldNum" sz="quarter" idx="12"/>
          </p:nvPr>
        </p:nvSpPr>
        <p:spPr/>
        <p:txBody>
          <a:bodyPr/>
          <a:lstStyle/>
          <a:p>
            <a:fld id="{E110F76A-DFB7-774E-B20B-BC8B531AD899}" type="slidenum">
              <a:rPr lang="en-DE" smtClean="0"/>
              <a:t>‹#›</a:t>
            </a:fld>
            <a:endParaRPr lang="en-DE"/>
          </a:p>
        </p:txBody>
      </p:sp>
    </p:spTree>
    <p:extLst>
      <p:ext uri="{BB962C8B-B14F-4D97-AF65-F5344CB8AC3E}">
        <p14:creationId xmlns:p14="http://schemas.microsoft.com/office/powerpoint/2010/main" val="387167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6240FB-A25B-261D-F160-EC6C9180FE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9EBA64A1-3697-339E-DBCE-8FC795F77E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FE18BBC0-501B-9706-B48A-90AB3E36425B}"/>
              </a:ext>
            </a:extLst>
          </p:cNvPr>
          <p:cNvSpPr>
            <a:spLocks noGrp="1"/>
          </p:cNvSpPr>
          <p:nvPr>
            <p:ph type="dt" sz="half" idx="10"/>
          </p:nvPr>
        </p:nvSpPr>
        <p:spPr/>
        <p:txBody>
          <a:bodyPr/>
          <a:lstStyle/>
          <a:p>
            <a:fld id="{2C3203EC-A1B1-3C46-B3C6-EDEEAC0D658A}" type="datetimeFigureOut">
              <a:rPr lang="en-DE" smtClean="0"/>
              <a:t>07/09/2025</a:t>
            </a:fld>
            <a:endParaRPr lang="en-DE"/>
          </a:p>
        </p:txBody>
      </p:sp>
      <p:sp>
        <p:nvSpPr>
          <p:cNvPr id="5" name="Footer Placeholder 4">
            <a:extLst>
              <a:ext uri="{FF2B5EF4-FFF2-40B4-BE49-F238E27FC236}">
                <a16:creationId xmlns:a16="http://schemas.microsoft.com/office/drawing/2014/main" id="{0A552C93-424A-E1C7-52F5-F41A8A7A0F6C}"/>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F75B097F-0D92-6C08-8039-E5EF2192AC8C}"/>
              </a:ext>
            </a:extLst>
          </p:cNvPr>
          <p:cNvSpPr>
            <a:spLocks noGrp="1"/>
          </p:cNvSpPr>
          <p:nvPr>
            <p:ph type="sldNum" sz="quarter" idx="12"/>
          </p:nvPr>
        </p:nvSpPr>
        <p:spPr/>
        <p:txBody>
          <a:bodyPr/>
          <a:lstStyle/>
          <a:p>
            <a:fld id="{E110F76A-DFB7-774E-B20B-BC8B531AD899}" type="slidenum">
              <a:rPr lang="en-DE" smtClean="0"/>
              <a:t>‹#›</a:t>
            </a:fld>
            <a:endParaRPr lang="en-DE"/>
          </a:p>
        </p:txBody>
      </p:sp>
    </p:spTree>
    <p:extLst>
      <p:ext uri="{BB962C8B-B14F-4D97-AF65-F5344CB8AC3E}">
        <p14:creationId xmlns:p14="http://schemas.microsoft.com/office/powerpoint/2010/main" val="1874093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617A-85DC-9B24-B8D9-34DB335FD324}"/>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5B07CCB8-9008-5F65-FAB6-700FAAA24B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02114276-F195-DE2E-8FB6-413C41DAB761}"/>
              </a:ext>
            </a:extLst>
          </p:cNvPr>
          <p:cNvSpPr>
            <a:spLocks noGrp="1"/>
          </p:cNvSpPr>
          <p:nvPr>
            <p:ph type="dt" sz="half" idx="10"/>
          </p:nvPr>
        </p:nvSpPr>
        <p:spPr/>
        <p:txBody>
          <a:bodyPr/>
          <a:lstStyle/>
          <a:p>
            <a:fld id="{2C3203EC-A1B1-3C46-B3C6-EDEEAC0D658A}" type="datetimeFigureOut">
              <a:rPr lang="en-DE" smtClean="0"/>
              <a:t>07/09/2025</a:t>
            </a:fld>
            <a:endParaRPr lang="en-DE"/>
          </a:p>
        </p:txBody>
      </p:sp>
      <p:sp>
        <p:nvSpPr>
          <p:cNvPr id="5" name="Footer Placeholder 4">
            <a:extLst>
              <a:ext uri="{FF2B5EF4-FFF2-40B4-BE49-F238E27FC236}">
                <a16:creationId xmlns:a16="http://schemas.microsoft.com/office/drawing/2014/main" id="{0D787098-6EE2-9207-CFAC-9133BFEE4EB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8DB14905-EC7B-9436-391D-0DA8951D5A10}"/>
              </a:ext>
            </a:extLst>
          </p:cNvPr>
          <p:cNvSpPr>
            <a:spLocks noGrp="1"/>
          </p:cNvSpPr>
          <p:nvPr>
            <p:ph type="sldNum" sz="quarter" idx="12"/>
          </p:nvPr>
        </p:nvSpPr>
        <p:spPr/>
        <p:txBody>
          <a:bodyPr/>
          <a:lstStyle/>
          <a:p>
            <a:fld id="{E110F76A-DFB7-774E-B20B-BC8B531AD899}" type="slidenum">
              <a:rPr lang="en-DE" smtClean="0"/>
              <a:t>‹#›</a:t>
            </a:fld>
            <a:endParaRPr lang="en-DE"/>
          </a:p>
        </p:txBody>
      </p:sp>
    </p:spTree>
    <p:extLst>
      <p:ext uri="{BB962C8B-B14F-4D97-AF65-F5344CB8AC3E}">
        <p14:creationId xmlns:p14="http://schemas.microsoft.com/office/powerpoint/2010/main" val="394292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2176B-1DCD-79EA-3941-3A5EE305FE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E"/>
          </a:p>
        </p:txBody>
      </p:sp>
      <p:sp>
        <p:nvSpPr>
          <p:cNvPr id="3" name="Text Placeholder 2">
            <a:extLst>
              <a:ext uri="{FF2B5EF4-FFF2-40B4-BE49-F238E27FC236}">
                <a16:creationId xmlns:a16="http://schemas.microsoft.com/office/drawing/2014/main" id="{53515824-72A0-655B-048E-61AB0CE8FC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E87828-0690-9608-2D59-649240FC84BC}"/>
              </a:ext>
            </a:extLst>
          </p:cNvPr>
          <p:cNvSpPr>
            <a:spLocks noGrp="1"/>
          </p:cNvSpPr>
          <p:nvPr>
            <p:ph type="dt" sz="half" idx="10"/>
          </p:nvPr>
        </p:nvSpPr>
        <p:spPr/>
        <p:txBody>
          <a:bodyPr/>
          <a:lstStyle/>
          <a:p>
            <a:fld id="{2C3203EC-A1B1-3C46-B3C6-EDEEAC0D658A}" type="datetimeFigureOut">
              <a:rPr lang="en-DE" smtClean="0"/>
              <a:t>07/09/2025</a:t>
            </a:fld>
            <a:endParaRPr lang="en-DE"/>
          </a:p>
        </p:txBody>
      </p:sp>
      <p:sp>
        <p:nvSpPr>
          <p:cNvPr id="5" name="Footer Placeholder 4">
            <a:extLst>
              <a:ext uri="{FF2B5EF4-FFF2-40B4-BE49-F238E27FC236}">
                <a16:creationId xmlns:a16="http://schemas.microsoft.com/office/drawing/2014/main" id="{9A07C021-B124-2482-1784-F8CB681A4E9B}"/>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95A481A9-E978-E8AE-9E22-B5723FAD44AA}"/>
              </a:ext>
            </a:extLst>
          </p:cNvPr>
          <p:cNvSpPr>
            <a:spLocks noGrp="1"/>
          </p:cNvSpPr>
          <p:nvPr>
            <p:ph type="sldNum" sz="quarter" idx="12"/>
          </p:nvPr>
        </p:nvSpPr>
        <p:spPr/>
        <p:txBody>
          <a:bodyPr/>
          <a:lstStyle/>
          <a:p>
            <a:fld id="{E110F76A-DFB7-774E-B20B-BC8B531AD899}" type="slidenum">
              <a:rPr lang="en-DE" smtClean="0"/>
              <a:t>‹#›</a:t>
            </a:fld>
            <a:endParaRPr lang="en-DE"/>
          </a:p>
        </p:txBody>
      </p:sp>
    </p:spTree>
    <p:extLst>
      <p:ext uri="{BB962C8B-B14F-4D97-AF65-F5344CB8AC3E}">
        <p14:creationId xmlns:p14="http://schemas.microsoft.com/office/powerpoint/2010/main" val="3746875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90E3-29CF-EAEB-7AB0-40779DFC5944}"/>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2FFC2F64-7356-91AB-77D1-2893F49356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Content Placeholder 3">
            <a:extLst>
              <a:ext uri="{FF2B5EF4-FFF2-40B4-BE49-F238E27FC236}">
                <a16:creationId xmlns:a16="http://schemas.microsoft.com/office/drawing/2014/main" id="{A98DB3D0-BCD5-EF77-A4C8-E742D5FDA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Date Placeholder 4">
            <a:extLst>
              <a:ext uri="{FF2B5EF4-FFF2-40B4-BE49-F238E27FC236}">
                <a16:creationId xmlns:a16="http://schemas.microsoft.com/office/drawing/2014/main" id="{E8B6BEF1-A863-3400-8891-CBF8489EC284}"/>
              </a:ext>
            </a:extLst>
          </p:cNvPr>
          <p:cNvSpPr>
            <a:spLocks noGrp="1"/>
          </p:cNvSpPr>
          <p:nvPr>
            <p:ph type="dt" sz="half" idx="10"/>
          </p:nvPr>
        </p:nvSpPr>
        <p:spPr/>
        <p:txBody>
          <a:bodyPr/>
          <a:lstStyle/>
          <a:p>
            <a:fld id="{2C3203EC-A1B1-3C46-B3C6-EDEEAC0D658A}" type="datetimeFigureOut">
              <a:rPr lang="en-DE" smtClean="0"/>
              <a:t>07/09/2025</a:t>
            </a:fld>
            <a:endParaRPr lang="en-DE"/>
          </a:p>
        </p:txBody>
      </p:sp>
      <p:sp>
        <p:nvSpPr>
          <p:cNvPr id="6" name="Footer Placeholder 5">
            <a:extLst>
              <a:ext uri="{FF2B5EF4-FFF2-40B4-BE49-F238E27FC236}">
                <a16:creationId xmlns:a16="http://schemas.microsoft.com/office/drawing/2014/main" id="{42D22DB7-A798-1FE7-8883-5E55C394C4C0}"/>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A5695E08-9A25-D52A-B18B-946798D19252}"/>
              </a:ext>
            </a:extLst>
          </p:cNvPr>
          <p:cNvSpPr>
            <a:spLocks noGrp="1"/>
          </p:cNvSpPr>
          <p:nvPr>
            <p:ph type="sldNum" sz="quarter" idx="12"/>
          </p:nvPr>
        </p:nvSpPr>
        <p:spPr/>
        <p:txBody>
          <a:bodyPr/>
          <a:lstStyle/>
          <a:p>
            <a:fld id="{E110F76A-DFB7-774E-B20B-BC8B531AD899}" type="slidenum">
              <a:rPr lang="en-DE" smtClean="0"/>
              <a:t>‹#›</a:t>
            </a:fld>
            <a:endParaRPr lang="en-DE"/>
          </a:p>
        </p:txBody>
      </p:sp>
    </p:spTree>
    <p:extLst>
      <p:ext uri="{BB962C8B-B14F-4D97-AF65-F5344CB8AC3E}">
        <p14:creationId xmlns:p14="http://schemas.microsoft.com/office/powerpoint/2010/main" val="3507973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183C-5B52-64EE-9CCE-AEB5DDCAAE6D}"/>
              </a:ext>
            </a:extLst>
          </p:cNvPr>
          <p:cNvSpPr>
            <a:spLocks noGrp="1"/>
          </p:cNvSpPr>
          <p:nvPr>
            <p:ph type="title"/>
          </p:nvPr>
        </p:nvSpPr>
        <p:spPr>
          <a:xfrm>
            <a:off x="839788" y="365125"/>
            <a:ext cx="10515600" cy="1325563"/>
          </a:xfrm>
        </p:spPr>
        <p:txBody>
          <a:bodyPr/>
          <a:lstStyle/>
          <a:p>
            <a:r>
              <a:rPr lang="en-US"/>
              <a:t>Click to edit Master title style</a:t>
            </a:r>
            <a:endParaRPr lang="en-DE"/>
          </a:p>
        </p:txBody>
      </p:sp>
      <p:sp>
        <p:nvSpPr>
          <p:cNvPr id="3" name="Text Placeholder 2">
            <a:extLst>
              <a:ext uri="{FF2B5EF4-FFF2-40B4-BE49-F238E27FC236}">
                <a16:creationId xmlns:a16="http://schemas.microsoft.com/office/drawing/2014/main" id="{D86FB10E-4099-B887-5841-B13E7BA71B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98819E-9931-4ADC-71EA-FA98883669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Text Placeholder 4">
            <a:extLst>
              <a:ext uri="{FF2B5EF4-FFF2-40B4-BE49-F238E27FC236}">
                <a16:creationId xmlns:a16="http://schemas.microsoft.com/office/drawing/2014/main" id="{637CE2BB-566F-E946-8C9F-93F70FA67D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B0A200-105B-C2BD-538E-2193D4D844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7" name="Date Placeholder 6">
            <a:extLst>
              <a:ext uri="{FF2B5EF4-FFF2-40B4-BE49-F238E27FC236}">
                <a16:creationId xmlns:a16="http://schemas.microsoft.com/office/drawing/2014/main" id="{DC456E93-94C1-FDB7-DD91-FE58F172AB28}"/>
              </a:ext>
            </a:extLst>
          </p:cNvPr>
          <p:cNvSpPr>
            <a:spLocks noGrp="1"/>
          </p:cNvSpPr>
          <p:nvPr>
            <p:ph type="dt" sz="half" idx="10"/>
          </p:nvPr>
        </p:nvSpPr>
        <p:spPr/>
        <p:txBody>
          <a:bodyPr/>
          <a:lstStyle/>
          <a:p>
            <a:fld id="{2C3203EC-A1B1-3C46-B3C6-EDEEAC0D658A}" type="datetimeFigureOut">
              <a:rPr lang="en-DE" smtClean="0"/>
              <a:t>07/09/2025</a:t>
            </a:fld>
            <a:endParaRPr lang="en-DE"/>
          </a:p>
        </p:txBody>
      </p:sp>
      <p:sp>
        <p:nvSpPr>
          <p:cNvPr id="8" name="Footer Placeholder 7">
            <a:extLst>
              <a:ext uri="{FF2B5EF4-FFF2-40B4-BE49-F238E27FC236}">
                <a16:creationId xmlns:a16="http://schemas.microsoft.com/office/drawing/2014/main" id="{6790E881-A1FA-FCC2-5CAE-68EB1474F7ED}"/>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2A670E15-3544-1D7A-5699-CC7630596A5C}"/>
              </a:ext>
            </a:extLst>
          </p:cNvPr>
          <p:cNvSpPr>
            <a:spLocks noGrp="1"/>
          </p:cNvSpPr>
          <p:nvPr>
            <p:ph type="sldNum" sz="quarter" idx="12"/>
          </p:nvPr>
        </p:nvSpPr>
        <p:spPr/>
        <p:txBody>
          <a:bodyPr/>
          <a:lstStyle/>
          <a:p>
            <a:fld id="{E110F76A-DFB7-774E-B20B-BC8B531AD899}" type="slidenum">
              <a:rPr lang="en-DE" smtClean="0"/>
              <a:t>‹#›</a:t>
            </a:fld>
            <a:endParaRPr lang="en-DE"/>
          </a:p>
        </p:txBody>
      </p:sp>
    </p:spTree>
    <p:extLst>
      <p:ext uri="{BB962C8B-B14F-4D97-AF65-F5344CB8AC3E}">
        <p14:creationId xmlns:p14="http://schemas.microsoft.com/office/powerpoint/2010/main" val="4177118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1236-662C-8174-2FC0-515FCAC314AF}"/>
              </a:ext>
            </a:extLst>
          </p:cNvPr>
          <p:cNvSpPr>
            <a:spLocks noGrp="1"/>
          </p:cNvSpPr>
          <p:nvPr>
            <p:ph type="title"/>
          </p:nvPr>
        </p:nvSpPr>
        <p:spPr/>
        <p:txBody>
          <a:bodyPr/>
          <a:lstStyle/>
          <a:p>
            <a:r>
              <a:rPr lang="en-US"/>
              <a:t>Click to edit Master title style</a:t>
            </a:r>
            <a:endParaRPr lang="en-DE"/>
          </a:p>
        </p:txBody>
      </p:sp>
      <p:sp>
        <p:nvSpPr>
          <p:cNvPr id="3" name="Date Placeholder 2">
            <a:extLst>
              <a:ext uri="{FF2B5EF4-FFF2-40B4-BE49-F238E27FC236}">
                <a16:creationId xmlns:a16="http://schemas.microsoft.com/office/drawing/2014/main" id="{EC1EB453-FF22-C014-5879-719F5FF6336D}"/>
              </a:ext>
            </a:extLst>
          </p:cNvPr>
          <p:cNvSpPr>
            <a:spLocks noGrp="1"/>
          </p:cNvSpPr>
          <p:nvPr>
            <p:ph type="dt" sz="half" idx="10"/>
          </p:nvPr>
        </p:nvSpPr>
        <p:spPr/>
        <p:txBody>
          <a:bodyPr/>
          <a:lstStyle/>
          <a:p>
            <a:fld id="{2C3203EC-A1B1-3C46-B3C6-EDEEAC0D658A}" type="datetimeFigureOut">
              <a:rPr lang="en-DE" smtClean="0"/>
              <a:t>07/09/2025</a:t>
            </a:fld>
            <a:endParaRPr lang="en-DE"/>
          </a:p>
        </p:txBody>
      </p:sp>
      <p:sp>
        <p:nvSpPr>
          <p:cNvPr id="4" name="Footer Placeholder 3">
            <a:extLst>
              <a:ext uri="{FF2B5EF4-FFF2-40B4-BE49-F238E27FC236}">
                <a16:creationId xmlns:a16="http://schemas.microsoft.com/office/drawing/2014/main" id="{60B1360D-A309-4B22-C16A-E71A2F128DF1}"/>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C53F7D84-D8E7-F933-7D6F-0CD882B79A12}"/>
              </a:ext>
            </a:extLst>
          </p:cNvPr>
          <p:cNvSpPr>
            <a:spLocks noGrp="1"/>
          </p:cNvSpPr>
          <p:nvPr>
            <p:ph type="sldNum" sz="quarter" idx="12"/>
          </p:nvPr>
        </p:nvSpPr>
        <p:spPr/>
        <p:txBody>
          <a:bodyPr/>
          <a:lstStyle/>
          <a:p>
            <a:fld id="{E110F76A-DFB7-774E-B20B-BC8B531AD899}" type="slidenum">
              <a:rPr lang="en-DE" smtClean="0"/>
              <a:t>‹#›</a:t>
            </a:fld>
            <a:endParaRPr lang="en-DE"/>
          </a:p>
        </p:txBody>
      </p:sp>
    </p:spTree>
    <p:extLst>
      <p:ext uri="{BB962C8B-B14F-4D97-AF65-F5344CB8AC3E}">
        <p14:creationId xmlns:p14="http://schemas.microsoft.com/office/powerpoint/2010/main" val="1158271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BFD50E-AB3F-92DB-B245-56531553E6FB}"/>
              </a:ext>
            </a:extLst>
          </p:cNvPr>
          <p:cNvSpPr>
            <a:spLocks noGrp="1"/>
          </p:cNvSpPr>
          <p:nvPr>
            <p:ph type="dt" sz="half" idx="10"/>
          </p:nvPr>
        </p:nvSpPr>
        <p:spPr/>
        <p:txBody>
          <a:bodyPr/>
          <a:lstStyle/>
          <a:p>
            <a:fld id="{2C3203EC-A1B1-3C46-B3C6-EDEEAC0D658A}" type="datetimeFigureOut">
              <a:rPr lang="en-DE" smtClean="0"/>
              <a:t>07/09/2025</a:t>
            </a:fld>
            <a:endParaRPr lang="en-DE"/>
          </a:p>
        </p:txBody>
      </p:sp>
      <p:sp>
        <p:nvSpPr>
          <p:cNvPr id="3" name="Footer Placeholder 2">
            <a:extLst>
              <a:ext uri="{FF2B5EF4-FFF2-40B4-BE49-F238E27FC236}">
                <a16:creationId xmlns:a16="http://schemas.microsoft.com/office/drawing/2014/main" id="{73D0544E-804B-31D9-4370-9D148463D1C5}"/>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7272677A-6BF3-756D-8CC3-EB23039F59F3}"/>
              </a:ext>
            </a:extLst>
          </p:cNvPr>
          <p:cNvSpPr>
            <a:spLocks noGrp="1"/>
          </p:cNvSpPr>
          <p:nvPr>
            <p:ph type="sldNum" sz="quarter" idx="12"/>
          </p:nvPr>
        </p:nvSpPr>
        <p:spPr/>
        <p:txBody>
          <a:bodyPr/>
          <a:lstStyle/>
          <a:p>
            <a:fld id="{E110F76A-DFB7-774E-B20B-BC8B531AD899}" type="slidenum">
              <a:rPr lang="en-DE" smtClean="0"/>
              <a:t>‹#›</a:t>
            </a:fld>
            <a:endParaRPr lang="en-DE"/>
          </a:p>
        </p:txBody>
      </p:sp>
    </p:spTree>
    <p:extLst>
      <p:ext uri="{BB962C8B-B14F-4D97-AF65-F5344CB8AC3E}">
        <p14:creationId xmlns:p14="http://schemas.microsoft.com/office/powerpoint/2010/main" val="264062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0B88B-F433-2B4F-F82A-F168167BB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Content Placeholder 2">
            <a:extLst>
              <a:ext uri="{FF2B5EF4-FFF2-40B4-BE49-F238E27FC236}">
                <a16:creationId xmlns:a16="http://schemas.microsoft.com/office/drawing/2014/main" id="{8224EBB5-8A52-D427-F881-6B6E6F0B43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Text Placeholder 3">
            <a:extLst>
              <a:ext uri="{FF2B5EF4-FFF2-40B4-BE49-F238E27FC236}">
                <a16:creationId xmlns:a16="http://schemas.microsoft.com/office/drawing/2014/main" id="{6669DE4D-B30C-C47B-F4C7-4B1723EB14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777EB0-64D6-DC3E-9045-A5190BBEA497}"/>
              </a:ext>
            </a:extLst>
          </p:cNvPr>
          <p:cNvSpPr>
            <a:spLocks noGrp="1"/>
          </p:cNvSpPr>
          <p:nvPr>
            <p:ph type="dt" sz="half" idx="10"/>
          </p:nvPr>
        </p:nvSpPr>
        <p:spPr/>
        <p:txBody>
          <a:bodyPr/>
          <a:lstStyle/>
          <a:p>
            <a:fld id="{2C3203EC-A1B1-3C46-B3C6-EDEEAC0D658A}" type="datetimeFigureOut">
              <a:rPr lang="en-DE" smtClean="0"/>
              <a:t>07/09/2025</a:t>
            </a:fld>
            <a:endParaRPr lang="en-DE"/>
          </a:p>
        </p:txBody>
      </p:sp>
      <p:sp>
        <p:nvSpPr>
          <p:cNvPr id="6" name="Footer Placeholder 5">
            <a:extLst>
              <a:ext uri="{FF2B5EF4-FFF2-40B4-BE49-F238E27FC236}">
                <a16:creationId xmlns:a16="http://schemas.microsoft.com/office/drawing/2014/main" id="{775AEF96-A8C3-1875-C07D-01CAA672368F}"/>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6BBFB411-4C7A-1FB7-36F5-8C5D1D8186DF}"/>
              </a:ext>
            </a:extLst>
          </p:cNvPr>
          <p:cNvSpPr>
            <a:spLocks noGrp="1"/>
          </p:cNvSpPr>
          <p:nvPr>
            <p:ph type="sldNum" sz="quarter" idx="12"/>
          </p:nvPr>
        </p:nvSpPr>
        <p:spPr/>
        <p:txBody>
          <a:bodyPr/>
          <a:lstStyle/>
          <a:p>
            <a:fld id="{E110F76A-DFB7-774E-B20B-BC8B531AD899}" type="slidenum">
              <a:rPr lang="en-DE" smtClean="0"/>
              <a:t>‹#›</a:t>
            </a:fld>
            <a:endParaRPr lang="en-DE"/>
          </a:p>
        </p:txBody>
      </p:sp>
    </p:spTree>
    <p:extLst>
      <p:ext uri="{BB962C8B-B14F-4D97-AF65-F5344CB8AC3E}">
        <p14:creationId xmlns:p14="http://schemas.microsoft.com/office/powerpoint/2010/main" val="1962247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924F-2B86-AB25-0569-3DC8C47C64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Picture Placeholder 2">
            <a:extLst>
              <a:ext uri="{FF2B5EF4-FFF2-40B4-BE49-F238E27FC236}">
                <a16:creationId xmlns:a16="http://schemas.microsoft.com/office/drawing/2014/main" id="{719B758A-6A9C-6587-5DD7-92C0118719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0485D998-FEE3-36D6-A8BE-186174A67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578466-3960-A958-9C41-FC089A7F9261}"/>
              </a:ext>
            </a:extLst>
          </p:cNvPr>
          <p:cNvSpPr>
            <a:spLocks noGrp="1"/>
          </p:cNvSpPr>
          <p:nvPr>
            <p:ph type="dt" sz="half" idx="10"/>
          </p:nvPr>
        </p:nvSpPr>
        <p:spPr/>
        <p:txBody>
          <a:bodyPr/>
          <a:lstStyle/>
          <a:p>
            <a:fld id="{2C3203EC-A1B1-3C46-B3C6-EDEEAC0D658A}" type="datetimeFigureOut">
              <a:rPr lang="en-DE" smtClean="0"/>
              <a:t>07/09/2025</a:t>
            </a:fld>
            <a:endParaRPr lang="en-DE"/>
          </a:p>
        </p:txBody>
      </p:sp>
      <p:sp>
        <p:nvSpPr>
          <p:cNvPr id="6" name="Footer Placeholder 5">
            <a:extLst>
              <a:ext uri="{FF2B5EF4-FFF2-40B4-BE49-F238E27FC236}">
                <a16:creationId xmlns:a16="http://schemas.microsoft.com/office/drawing/2014/main" id="{406BD7DB-61A6-232B-6308-0F2BCBA8A899}"/>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4CBE363D-1588-6CA7-3881-137F1A0F2CD8}"/>
              </a:ext>
            </a:extLst>
          </p:cNvPr>
          <p:cNvSpPr>
            <a:spLocks noGrp="1"/>
          </p:cNvSpPr>
          <p:nvPr>
            <p:ph type="sldNum" sz="quarter" idx="12"/>
          </p:nvPr>
        </p:nvSpPr>
        <p:spPr/>
        <p:txBody>
          <a:bodyPr/>
          <a:lstStyle/>
          <a:p>
            <a:fld id="{E110F76A-DFB7-774E-B20B-BC8B531AD899}" type="slidenum">
              <a:rPr lang="en-DE" smtClean="0"/>
              <a:t>‹#›</a:t>
            </a:fld>
            <a:endParaRPr lang="en-DE"/>
          </a:p>
        </p:txBody>
      </p:sp>
    </p:spTree>
    <p:extLst>
      <p:ext uri="{BB962C8B-B14F-4D97-AF65-F5344CB8AC3E}">
        <p14:creationId xmlns:p14="http://schemas.microsoft.com/office/powerpoint/2010/main" val="783991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8D5A1-5594-72FA-1013-520C82DC34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5658DFD1-13B6-B151-318C-6AD1805EB1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5172D275-1021-F89D-709D-6729949FD1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3203EC-A1B1-3C46-B3C6-EDEEAC0D658A}" type="datetimeFigureOut">
              <a:rPr lang="en-DE" smtClean="0"/>
              <a:t>07/09/2025</a:t>
            </a:fld>
            <a:endParaRPr lang="en-DE"/>
          </a:p>
        </p:txBody>
      </p:sp>
      <p:sp>
        <p:nvSpPr>
          <p:cNvPr id="5" name="Footer Placeholder 4">
            <a:extLst>
              <a:ext uri="{FF2B5EF4-FFF2-40B4-BE49-F238E27FC236}">
                <a16:creationId xmlns:a16="http://schemas.microsoft.com/office/drawing/2014/main" id="{64740206-5089-7C04-D354-48F586588F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5C7933CE-39D1-6371-FF36-6C977E3FDF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10F76A-DFB7-774E-B20B-BC8B531AD899}" type="slidenum">
              <a:rPr lang="en-DE" smtClean="0"/>
              <a:t>‹#›</a:t>
            </a:fld>
            <a:endParaRPr lang="en-DE"/>
          </a:p>
        </p:txBody>
      </p:sp>
    </p:spTree>
    <p:extLst>
      <p:ext uri="{BB962C8B-B14F-4D97-AF65-F5344CB8AC3E}">
        <p14:creationId xmlns:p14="http://schemas.microsoft.com/office/powerpoint/2010/main" val="106419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8.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17/06/relationships/model3d" Target="../media/model3d1.glb"/><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2.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radon.g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7.jpeg"/><Relationship Id="rId4" Type="http://schemas.openxmlformats.org/officeDocument/2006/relationships/hyperlink" Target="https://institutes.gtu.ge/Institute/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294905-BD05-00E7-8A20-7C12A3C8C668}"/>
              </a:ext>
            </a:extLst>
          </p:cNvPr>
          <p:cNvPicPr>
            <a:picLocks noChangeAspect="1"/>
          </p:cNvPicPr>
          <p:nvPr/>
        </p:nvPicPr>
        <p:blipFill>
          <a:blip r:embed="rId3"/>
          <a:srcRect t="17420" b="12436"/>
          <a:stretch>
            <a:fillRect/>
          </a:stretch>
        </p:blipFill>
        <p:spPr>
          <a:xfrm>
            <a:off x="2" y="-61915"/>
            <a:ext cx="12191998" cy="2876551"/>
          </a:xfrm>
          <a:prstGeom prst="rect">
            <a:avLst/>
          </a:prstGeom>
        </p:spPr>
      </p:pic>
      <p:sp>
        <p:nvSpPr>
          <p:cNvPr id="2" name="Title 1">
            <a:extLst>
              <a:ext uri="{FF2B5EF4-FFF2-40B4-BE49-F238E27FC236}">
                <a16:creationId xmlns:a16="http://schemas.microsoft.com/office/drawing/2014/main" id="{40F590C2-6948-342C-2475-C404EADD0F6D}"/>
              </a:ext>
            </a:extLst>
          </p:cNvPr>
          <p:cNvSpPr>
            <a:spLocks noGrp="1"/>
          </p:cNvSpPr>
          <p:nvPr>
            <p:ph type="ctrTitle"/>
          </p:nvPr>
        </p:nvSpPr>
        <p:spPr>
          <a:xfrm>
            <a:off x="747709" y="3008216"/>
            <a:ext cx="10696575" cy="1301031"/>
          </a:xfrm>
        </p:spPr>
        <p:txBody>
          <a:bodyPr>
            <a:normAutofit/>
          </a:bodyPr>
          <a:lstStyle/>
          <a:p>
            <a:r>
              <a:rPr lang="en-US" sz="3600" b="1" dirty="0"/>
              <a:t>Protecting public health through comprehensive radon monitoring and dosimetry in urban Tbilisi</a:t>
            </a:r>
            <a:endParaRPr lang="en-DE" sz="2800" dirty="0"/>
          </a:p>
        </p:txBody>
      </p:sp>
      <p:sp>
        <p:nvSpPr>
          <p:cNvPr id="3" name="Subtitle 2">
            <a:extLst>
              <a:ext uri="{FF2B5EF4-FFF2-40B4-BE49-F238E27FC236}">
                <a16:creationId xmlns:a16="http://schemas.microsoft.com/office/drawing/2014/main" id="{9744F4A7-B201-E13D-1A16-9A890DCD98D4}"/>
              </a:ext>
            </a:extLst>
          </p:cNvPr>
          <p:cNvSpPr>
            <a:spLocks noGrp="1"/>
          </p:cNvSpPr>
          <p:nvPr>
            <p:ph type="subTitle" idx="1"/>
          </p:nvPr>
        </p:nvSpPr>
        <p:spPr>
          <a:xfrm>
            <a:off x="863483" y="4502827"/>
            <a:ext cx="10465029" cy="1655762"/>
          </a:xfrm>
        </p:spPr>
        <p:txBody>
          <a:bodyPr>
            <a:normAutofit/>
          </a:bodyPr>
          <a:lstStyle/>
          <a:p>
            <a:pPr>
              <a:lnSpc>
                <a:spcPct val="100000"/>
              </a:lnSpc>
            </a:pPr>
            <a:r>
              <a:rPr lang="en-US" sz="2200" dirty="0"/>
              <a:t>Natia Beriashvili, Maia Avtandilashvili, Giorgi </a:t>
            </a:r>
            <a:r>
              <a:rPr lang="en-US" sz="2200" dirty="0" err="1"/>
              <a:t>Giorganashvili</a:t>
            </a:r>
            <a:r>
              <a:rPr lang="en-US" sz="2200" dirty="0"/>
              <a:t>, </a:t>
            </a:r>
            <a:br>
              <a:rPr lang="en-US" sz="2200" dirty="0"/>
            </a:br>
            <a:r>
              <a:rPr lang="en-US" sz="2200" dirty="0"/>
              <a:t>Kakha Gorgadze, Magda </a:t>
            </a:r>
            <a:r>
              <a:rPr lang="en-US" sz="2200" dirty="0" err="1"/>
              <a:t>Metskvarishvili</a:t>
            </a:r>
            <a:r>
              <a:rPr lang="en-US" sz="2200" dirty="0"/>
              <a:t>, Medea Burjanadze, George Tabatadze</a:t>
            </a:r>
          </a:p>
          <a:p>
            <a:pPr>
              <a:lnSpc>
                <a:spcPct val="100000"/>
              </a:lnSpc>
            </a:pPr>
            <a:r>
              <a:rPr lang="en-US" sz="2200" dirty="0"/>
              <a:t>Institute Wave, Georgian Technical University, Tbilisi, Georgia</a:t>
            </a:r>
            <a:endParaRPr lang="en-DE" sz="2200" dirty="0"/>
          </a:p>
        </p:txBody>
      </p:sp>
      <p:pic>
        <p:nvPicPr>
          <p:cNvPr id="1026" name="Picture 2" descr="Georgian Technical University - Studyingeorgia">
            <a:extLst>
              <a:ext uri="{FF2B5EF4-FFF2-40B4-BE49-F238E27FC236}">
                <a16:creationId xmlns:a16="http://schemas.microsoft.com/office/drawing/2014/main" id="{64E048FC-4288-A8DE-FA7C-876E7F8F6EEA}"/>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535" y="5312074"/>
            <a:ext cx="1443367" cy="14433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ota Rustaveli National Science Foundation of Georgia (SRNSFG) - EOSC  Association">
            <a:extLst>
              <a:ext uri="{FF2B5EF4-FFF2-40B4-BE49-F238E27FC236}">
                <a16:creationId xmlns:a16="http://schemas.microsoft.com/office/drawing/2014/main" id="{5CD819E3-A0E0-ED6D-8570-DCDE785DF2A9}"/>
              </a:ext>
            </a:extLst>
          </p:cNvPr>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24809" t="11609" r="24420" b="11878"/>
          <a:stretch>
            <a:fillRect/>
          </a:stretch>
        </p:blipFill>
        <p:spPr bwMode="auto">
          <a:xfrm>
            <a:off x="10712563" y="5414633"/>
            <a:ext cx="1231899" cy="1238250"/>
          </a:xfrm>
          <a:prstGeom prst="ellipse">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B381AA04-7461-3DFA-6376-D6009B04E08A}"/>
              </a:ext>
            </a:extLst>
          </p:cNvPr>
          <p:cNvSpPr txBox="1">
            <a:spLocks/>
          </p:cNvSpPr>
          <p:nvPr/>
        </p:nvSpPr>
        <p:spPr>
          <a:xfrm>
            <a:off x="1911088" y="2349711"/>
            <a:ext cx="9900105" cy="381000"/>
          </a:xfrm>
          <a:prstGeom prst="rect">
            <a:avLst/>
          </a:prstGeom>
          <a:solidFill>
            <a:srgbClr val="FEC655"/>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800" b="1" dirty="0"/>
              <a:t>Third Annual Poisoning and Trauma Injury Conference  |  Tbilisi, Georgia, July 15-16, 2025</a:t>
            </a:r>
            <a:endParaRPr lang="en-DE" sz="1800" b="1" dirty="0"/>
          </a:p>
        </p:txBody>
      </p:sp>
      <p:pic>
        <p:nvPicPr>
          <p:cNvPr id="4" name="Picture 3" descr="A logo with a house and text&#10;&#10;AI-generated content may be incorrect.">
            <a:extLst>
              <a:ext uri="{FF2B5EF4-FFF2-40B4-BE49-F238E27FC236}">
                <a16:creationId xmlns:a16="http://schemas.microsoft.com/office/drawing/2014/main" id="{015649DC-B5BA-2A8B-A785-5435AF87959A}"/>
              </a:ext>
            </a:extLst>
          </p:cNvPr>
          <p:cNvPicPr>
            <a:picLocks noChangeAspect="1"/>
          </p:cNvPicPr>
          <p:nvPr/>
        </p:nvPicPr>
        <p:blipFill>
          <a:blip r:embed="rId6"/>
          <a:stretch>
            <a:fillRect/>
          </a:stretch>
        </p:blipFill>
        <p:spPr>
          <a:xfrm>
            <a:off x="8864997" y="172681"/>
            <a:ext cx="2977443" cy="1053460"/>
          </a:xfrm>
          <a:prstGeom prst="rect">
            <a:avLst/>
          </a:prstGeom>
        </p:spPr>
      </p:pic>
    </p:spTree>
    <p:extLst>
      <p:ext uri="{BB962C8B-B14F-4D97-AF65-F5344CB8AC3E}">
        <p14:creationId xmlns:p14="http://schemas.microsoft.com/office/powerpoint/2010/main" val="1661516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51350-82C2-8F54-2645-E0762B29D5A6}"/>
            </a:ext>
          </a:extLst>
        </p:cNvPr>
        <p:cNvGrpSpPr/>
        <p:nvPr/>
      </p:nvGrpSpPr>
      <p:grpSpPr>
        <a:xfrm>
          <a:off x="0" y="0"/>
          <a:ext cx="0" cy="0"/>
          <a:chOff x="0" y="0"/>
          <a:chExt cx="0" cy="0"/>
        </a:xfrm>
      </p:grpSpPr>
      <p:pic>
        <p:nvPicPr>
          <p:cNvPr id="5" name="Picture 4" descr="A person standing next to a house&#10;&#10;AI-generated content may be incorrect.">
            <a:extLst>
              <a:ext uri="{FF2B5EF4-FFF2-40B4-BE49-F238E27FC236}">
                <a16:creationId xmlns:a16="http://schemas.microsoft.com/office/drawing/2014/main" id="{2FA3C873-36E4-3B10-898B-E82430C6F4AC}"/>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22679"/>
          <a:stretch/>
        </p:blipFill>
        <p:spPr>
          <a:xfrm>
            <a:off x="4720161" y="1426172"/>
            <a:ext cx="7215188" cy="3022561"/>
          </a:xfrm>
          <a:prstGeom prst="rect">
            <a:avLst/>
          </a:prstGeom>
        </p:spPr>
      </p:pic>
      <p:sp>
        <p:nvSpPr>
          <p:cNvPr id="65" name="Title 1">
            <a:extLst>
              <a:ext uri="{FF2B5EF4-FFF2-40B4-BE49-F238E27FC236}">
                <a16:creationId xmlns:a16="http://schemas.microsoft.com/office/drawing/2014/main" id="{2FE8B9D4-559D-52E3-61FD-C1BF3A2C8B9B}"/>
              </a:ext>
            </a:extLst>
          </p:cNvPr>
          <p:cNvSpPr txBox="1">
            <a:spLocks/>
          </p:cNvSpPr>
          <p:nvPr/>
        </p:nvSpPr>
        <p:spPr>
          <a:xfrm>
            <a:off x="5064826" y="5155008"/>
            <a:ext cx="6534150" cy="84296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5000"/>
              </a:lnSpc>
            </a:pPr>
            <a:r>
              <a:rPr lang="en-US" sz="2400" dirty="0">
                <a:solidFill>
                  <a:schemeClr val="accent2">
                    <a:lumMod val="75000"/>
                  </a:schemeClr>
                </a:solidFill>
              </a:rPr>
              <a:t>Lung cancer risk increases when indoor radon concentrations exceed 100 Bq/m³</a:t>
            </a:r>
          </a:p>
        </p:txBody>
      </p:sp>
      <p:cxnSp>
        <p:nvCxnSpPr>
          <p:cNvPr id="3" name="Connector: Curved 2">
            <a:extLst>
              <a:ext uri="{FF2B5EF4-FFF2-40B4-BE49-F238E27FC236}">
                <a16:creationId xmlns:a16="http://schemas.microsoft.com/office/drawing/2014/main" id="{8B85D7B1-C796-0DEA-C385-AEC493BDEEDE}"/>
              </a:ext>
            </a:extLst>
          </p:cNvPr>
          <p:cNvCxnSpPr>
            <a:cxnSpLocks/>
          </p:cNvCxnSpPr>
          <p:nvPr/>
        </p:nvCxnSpPr>
        <p:spPr>
          <a:xfrm rot="5400000" flipH="1" flipV="1">
            <a:off x="5386234" y="3764242"/>
            <a:ext cx="829911" cy="6643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 name="Connector: Curved 3">
            <a:extLst>
              <a:ext uri="{FF2B5EF4-FFF2-40B4-BE49-F238E27FC236}">
                <a16:creationId xmlns:a16="http://schemas.microsoft.com/office/drawing/2014/main" id="{DAC4B018-F03C-02BF-7613-07AD1D1C81C8}"/>
              </a:ext>
            </a:extLst>
          </p:cNvPr>
          <p:cNvCxnSpPr>
            <a:cxnSpLocks/>
          </p:cNvCxnSpPr>
          <p:nvPr/>
        </p:nvCxnSpPr>
        <p:spPr>
          <a:xfrm rot="16200000" flipV="1">
            <a:off x="6107487" y="3595379"/>
            <a:ext cx="1038149" cy="16948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 name="Connector: Curved 5">
            <a:extLst>
              <a:ext uri="{FF2B5EF4-FFF2-40B4-BE49-F238E27FC236}">
                <a16:creationId xmlns:a16="http://schemas.microsoft.com/office/drawing/2014/main" id="{9D5D88FD-C12B-C236-C4F8-B80E6081EA9F}"/>
              </a:ext>
            </a:extLst>
          </p:cNvPr>
          <p:cNvCxnSpPr>
            <a:cxnSpLocks/>
          </p:cNvCxnSpPr>
          <p:nvPr/>
        </p:nvCxnSpPr>
        <p:spPr>
          <a:xfrm rot="16200000" flipV="1">
            <a:off x="6893921" y="3616188"/>
            <a:ext cx="1051370" cy="14108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9" name="Connector: Curved 8">
            <a:extLst>
              <a:ext uri="{FF2B5EF4-FFF2-40B4-BE49-F238E27FC236}">
                <a16:creationId xmlns:a16="http://schemas.microsoft.com/office/drawing/2014/main" id="{6E1D9EB0-DA7D-1161-AB7F-9A87C6C224A9}"/>
              </a:ext>
            </a:extLst>
          </p:cNvPr>
          <p:cNvCxnSpPr>
            <a:cxnSpLocks/>
          </p:cNvCxnSpPr>
          <p:nvPr/>
        </p:nvCxnSpPr>
        <p:spPr>
          <a:xfrm rot="5400000" flipH="1" flipV="1">
            <a:off x="6034524" y="2875209"/>
            <a:ext cx="642937" cy="37165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82" name="Group 81">
            <a:extLst>
              <a:ext uri="{FF2B5EF4-FFF2-40B4-BE49-F238E27FC236}">
                <a16:creationId xmlns:a16="http://schemas.microsoft.com/office/drawing/2014/main" id="{C20FDE90-1BD0-76BA-9E70-6ABD722D4041}"/>
              </a:ext>
            </a:extLst>
          </p:cNvPr>
          <p:cNvGrpSpPr/>
          <p:nvPr/>
        </p:nvGrpSpPr>
        <p:grpSpPr>
          <a:xfrm>
            <a:off x="5014859" y="2517740"/>
            <a:ext cx="2261866" cy="834753"/>
            <a:chOff x="1678806" y="2275981"/>
            <a:chExt cx="3015821" cy="1113004"/>
          </a:xfrm>
        </p:grpSpPr>
        <p:pic>
          <p:nvPicPr>
            <p:cNvPr id="74" name="Picture 73">
              <a:extLst>
                <a:ext uri="{FF2B5EF4-FFF2-40B4-BE49-F238E27FC236}">
                  <a16:creationId xmlns:a16="http://schemas.microsoft.com/office/drawing/2014/main" id="{9D67A86E-7A99-97E2-0EF6-E09CBBDE36CF}"/>
                </a:ext>
              </a:extLst>
            </p:cNvPr>
            <p:cNvPicPr>
              <a:picLocks noChangeAspect="1"/>
            </p:cNvPicPr>
            <p:nvPr/>
          </p:nvPicPr>
          <p:blipFill>
            <a:blip r:embed="rId4"/>
            <a:stretch>
              <a:fillRect/>
            </a:stretch>
          </p:blipFill>
          <p:spPr>
            <a:xfrm>
              <a:off x="3992173" y="2965283"/>
              <a:ext cx="702454" cy="423702"/>
            </a:xfrm>
            <a:prstGeom prst="rect">
              <a:avLst/>
            </a:prstGeom>
          </p:spPr>
        </p:pic>
        <p:cxnSp>
          <p:nvCxnSpPr>
            <p:cNvPr id="76" name="Straight Arrow Connector 75">
              <a:extLst>
                <a:ext uri="{FF2B5EF4-FFF2-40B4-BE49-F238E27FC236}">
                  <a16:creationId xmlns:a16="http://schemas.microsoft.com/office/drawing/2014/main" id="{9AB3D24A-A12C-2CE0-D278-6995ACDD7E07}"/>
                </a:ext>
              </a:extLst>
            </p:cNvPr>
            <p:cNvCxnSpPr>
              <a:cxnSpLocks/>
            </p:cNvCxnSpPr>
            <p:nvPr/>
          </p:nvCxnSpPr>
          <p:spPr>
            <a:xfrm>
              <a:off x="2682951" y="2571751"/>
              <a:ext cx="1673149" cy="67625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80" name="TextBox 79">
              <a:extLst>
                <a:ext uri="{FF2B5EF4-FFF2-40B4-BE49-F238E27FC236}">
                  <a16:creationId xmlns:a16="http://schemas.microsoft.com/office/drawing/2014/main" id="{57DC7EA6-2CD9-A4AD-04A3-3D623D95124C}"/>
                </a:ext>
              </a:extLst>
            </p:cNvPr>
            <p:cNvSpPr txBox="1"/>
            <p:nvPr/>
          </p:nvSpPr>
          <p:spPr>
            <a:xfrm>
              <a:off x="1678806" y="2275981"/>
              <a:ext cx="1798123" cy="400109"/>
            </a:xfrm>
            <a:prstGeom prst="rect">
              <a:avLst/>
            </a:prstGeom>
            <a:noFill/>
          </p:spPr>
          <p:txBody>
            <a:bodyPr wrap="square">
              <a:spAutoFit/>
            </a:bodyPr>
            <a:lstStyle/>
            <a:p>
              <a:r>
                <a:rPr lang="ka-GE" sz="1350" dirty="0">
                  <a:solidFill>
                    <a:schemeClr val="accent2">
                      <a:lumMod val="75000"/>
                    </a:schemeClr>
                  </a:solidFill>
                </a:rPr>
                <a:t>Detector</a:t>
              </a:r>
              <a:endParaRPr lang="en-US" sz="1350" dirty="0">
                <a:solidFill>
                  <a:schemeClr val="accent2">
                    <a:lumMod val="75000"/>
                  </a:schemeClr>
                </a:solidFill>
              </a:endParaRPr>
            </a:p>
          </p:txBody>
        </p:sp>
      </p:grpSp>
      <p:cxnSp>
        <p:nvCxnSpPr>
          <p:cNvPr id="84" name="Straight Connector 83">
            <a:extLst>
              <a:ext uri="{FF2B5EF4-FFF2-40B4-BE49-F238E27FC236}">
                <a16:creationId xmlns:a16="http://schemas.microsoft.com/office/drawing/2014/main" id="{4F9223EA-29E4-787C-815F-6E510EF4F33A}"/>
              </a:ext>
            </a:extLst>
          </p:cNvPr>
          <p:cNvCxnSpPr>
            <a:cxnSpLocks/>
            <a:endCxn id="91" idx="6"/>
          </p:cNvCxnSpPr>
          <p:nvPr/>
        </p:nvCxnSpPr>
        <p:spPr>
          <a:xfrm flipH="1">
            <a:off x="4936374" y="3246762"/>
            <a:ext cx="1065912" cy="5506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91" name="Oval 90">
            <a:extLst>
              <a:ext uri="{FF2B5EF4-FFF2-40B4-BE49-F238E27FC236}">
                <a16:creationId xmlns:a16="http://schemas.microsoft.com/office/drawing/2014/main" id="{38CC5762-7C08-7A32-375F-715F1E112CAD}"/>
              </a:ext>
            </a:extLst>
          </p:cNvPr>
          <p:cNvSpPr/>
          <p:nvPr/>
        </p:nvSpPr>
        <p:spPr>
          <a:xfrm>
            <a:off x="4250574" y="3454560"/>
            <a:ext cx="685800" cy="68580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b="1">
              <a:solidFill>
                <a:srgbClr val="FF0000"/>
              </a:solidFill>
            </a:endParaRPr>
          </a:p>
        </p:txBody>
      </p:sp>
      <p:cxnSp>
        <p:nvCxnSpPr>
          <p:cNvPr id="101" name="Straight Connector 100">
            <a:extLst>
              <a:ext uri="{FF2B5EF4-FFF2-40B4-BE49-F238E27FC236}">
                <a16:creationId xmlns:a16="http://schemas.microsoft.com/office/drawing/2014/main" id="{E643AED2-1BC4-4F78-9E8F-1B0EF29D444E}"/>
              </a:ext>
            </a:extLst>
          </p:cNvPr>
          <p:cNvCxnSpPr>
            <a:cxnSpLocks/>
            <a:stCxn id="104" idx="2"/>
          </p:cNvCxnSpPr>
          <p:nvPr/>
        </p:nvCxnSpPr>
        <p:spPr>
          <a:xfrm flipH="1" flipV="1">
            <a:off x="7011407" y="3352494"/>
            <a:ext cx="1523934" cy="85541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04" name="Oval 103">
            <a:extLst>
              <a:ext uri="{FF2B5EF4-FFF2-40B4-BE49-F238E27FC236}">
                <a16:creationId xmlns:a16="http://schemas.microsoft.com/office/drawing/2014/main" id="{99A35DFB-69B7-967A-1E33-603667853FA6}"/>
              </a:ext>
            </a:extLst>
          </p:cNvPr>
          <p:cNvSpPr/>
          <p:nvPr/>
        </p:nvSpPr>
        <p:spPr>
          <a:xfrm>
            <a:off x="8535341" y="3522110"/>
            <a:ext cx="1371600" cy="137160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b="1">
              <a:solidFill>
                <a:srgbClr val="FF0000"/>
              </a:solidFill>
            </a:endParaRPr>
          </a:p>
        </p:txBody>
      </p:sp>
      <p:sp>
        <p:nvSpPr>
          <p:cNvPr id="7" name="MyBackwardCounter5">
            <a:extLst>
              <a:ext uri="{FF2B5EF4-FFF2-40B4-BE49-F238E27FC236}">
                <a16:creationId xmlns:a16="http://schemas.microsoft.com/office/drawing/2014/main" id="{E3865766-D11F-9DC2-8E04-C5BD77F35605}"/>
              </a:ext>
            </a:extLst>
          </p:cNvPr>
          <p:cNvSpPr txBox="1">
            <a:spLocks/>
          </p:cNvSpPr>
          <p:nvPr/>
        </p:nvSpPr>
        <p:spPr>
          <a:xfrm>
            <a:off x="8261462" y="4015615"/>
            <a:ext cx="1914525" cy="369332"/>
          </a:xfrm>
          <a:prstGeom prst="rect">
            <a:avLst/>
          </a:prstGeom>
          <a:noFill/>
          <a:ln w="28575">
            <a:noFill/>
          </a:ln>
        </p:spPr>
        <p:txBody>
          <a:bodyPr wrap="square" rtlCol="0" anchor="ctr">
            <a:spAutoFit/>
          </a:bodyPr>
          <a:lstStyle/>
          <a:p>
            <a:pPr algn="ctr"/>
            <a:r>
              <a:rPr lang="en-US" b="1">
                <a:solidFill>
                  <a:srgbClr val="FF0000"/>
                </a:solidFill>
              </a:rPr>
              <a:t>300 </a:t>
            </a:r>
            <a:r>
              <a:rPr lang="ka-GE" b="1" err="1">
                <a:solidFill>
                  <a:srgbClr val="FF0000"/>
                </a:solidFill>
              </a:rPr>
              <a:t>ბკ</a:t>
            </a:r>
            <a:r>
              <a:rPr lang="ka-GE" b="1">
                <a:solidFill>
                  <a:srgbClr val="FF0000"/>
                </a:solidFill>
              </a:rPr>
              <a:t>/მ</a:t>
            </a:r>
            <a:r>
              <a:rPr lang="en-US" b="1">
                <a:solidFill>
                  <a:srgbClr val="FF0000"/>
                </a:solidFill>
              </a:rPr>
              <a:t>³</a:t>
            </a:r>
          </a:p>
        </p:txBody>
      </p:sp>
      <p:sp>
        <p:nvSpPr>
          <p:cNvPr id="8" name="MyBackwardCounter6">
            <a:extLst>
              <a:ext uri="{FF2B5EF4-FFF2-40B4-BE49-F238E27FC236}">
                <a16:creationId xmlns:a16="http://schemas.microsoft.com/office/drawing/2014/main" id="{0FB11755-9DDE-0E23-2354-381AC59A65D6}"/>
              </a:ext>
            </a:extLst>
          </p:cNvPr>
          <p:cNvSpPr txBox="1">
            <a:spLocks/>
          </p:cNvSpPr>
          <p:nvPr/>
        </p:nvSpPr>
        <p:spPr>
          <a:xfrm>
            <a:off x="8261462" y="4015615"/>
            <a:ext cx="1914525" cy="369332"/>
          </a:xfrm>
          <a:prstGeom prst="rect">
            <a:avLst/>
          </a:prstGeom>
          <a:noFill/>
          <a:ln w="28575">
            <a:noFill/>
          </a:ln>
        </p:spPr>
        <p:txBody>
          <a:bodyPr wrap="square" rtlCol="0" anchor="ctr">
            <a:spAutoFit/>
          </a:bodyPr>
          <a:lstStyle/>
          <a:p>
            <a:pPr algn="ctr"/>
            <a:r>
              <a:rPr lang="en-US" b="1">
                <a:solidFill>
                  <a:srgbClr val="FF0000"/>
                </a:solidFill>
              </a:rPr>
              <a:t>400 </a:t>
            </a:r>
            <a:r>
              <a:rPr lang="ka-GE" b="1" err="1">
                <a:solidFill>
                  <a:srgbClr val="FF0000"/>
                </a:solidFill>
              </a:rPr>
              <a:t>ბკ</a:t>
            </a:r>
            <a:r>
              <a:rPr lang="ka-GE" b="1">
                <a:solidFill>
                  <a:srgbClr val="FF0000"/>
                </a:solidFill>
              </a:rPr>
              <a:t>/მ</a:t>
            </a:r>
            <a:r>
              <a:rPr lang="en-US" b="1">
                <a:solidFill>
                  <a:srgbClr val="FF0000"/>
                </a:solidFill>
              </a:rPr>
              <a:t>³</a:t>
            </a:r>
          </a:p>
        </p:txBody>
      </p:sp>
      <p:sp>
        <p:nvSpPr>
          <p:cNvPr id="10" name="MyBackwardCounter4">
            <a:extLst>
              <a:ext uri="{FF2B5EF4-FFF2-40B4-BE49-F238E27FC236}">
                <a16:creationId xmlns:a16="http://schemas.microsoft.com/office/drawing/2014/main" id="{B9937547-3CE9-1A43-A694-09301CAD84B7}"/>
              </a:ext>
            </a:extLst>
          </p:cNvPr>
          <p:cNvSpPr txBox="1">
            <a:spLocks/>
          </p:cNvSpPr>
          <p:nvPr/>
        </p:nvSpPr>
        <p:spPr>
          <a:xfrm>
            <a:off x="8261462" y="4015615"/>
            <a:ext cx="1914525" cy="369332"/>
          </a:xfrm>
          <a:prstGeom prst="rect">
            <a:avLst/>
          </a:prstGeom>
          <a:noFill/>
          <a:ln w="28575">
            <a:noFill/>
          </a:ln>
        </p:spPr>
        <p:txBody>
          <a:bodyPr wrap="square" rtlCol="0" anchor="ctr">
            <a:spAutoFit/>
          </a:bodyPr>
          <a:lstStyle/>
          <a:p>
            <a:pPr algn="ctr"/>
            <a:r>
              <a:rPr lang="en-US" b="1">
                <a:solidFill>
                  <a:srgbClr val="FFC000"/>
                </a:solidFill>
              </a:rPr>
              <a:t>200 </a:t>
            </a:r>
            <a:r>
              <a:rPr lang="ka-GE" b="1" err="1">
                <a:solidFill>
                  <a:srgbClr val="FFC000"/>
                </a:solidFill>
              </a:rPr>
              <a:t>ბკ</a:t>
            </a:r>
            <a:r>
              <a:rPr lang="ka-GE" b="1">
                <a:solidFill>
                  <a:srgbClr val="FFC000"/>
                </a:solidFill>
              </a:rPr>
              <a:t>/მ</a:t>
            </a:r>
            <a:r>
              <a:rPr lang="en-US" b="1">
                <a:solidFill>
                  <a:srgbClr val="FFC000"/>
                </a:solidFill>
              </a:rPr>
              <a:t>³</a:t>
            </a:r>
          </a:p>
        </p:txBody>
      </p:sp>
      <p:sp>
        <p:nvSpPr>
          <p:cNvPr id="11" name="MyBackwardCounter3">
            <a:extLst>
              <a:ext uri="{FF2B5EF4-FFF2-40B4-BE49-F238E27FC236}">
                <a16:creationId xmlns:a16="http://schemas.microsoft.com/office/drawing/2014/main" id="{A54319ED-5E1E-49CA-D92D-9952A25902B1}"/>
              </a:ext>
            </a:extLst>
          </p:cNvPr>
          <p:cNvSpPr txBox="1">
            <a:spLocks/>
          </p:cNvSpPr>
          <p:nvPr/>
        </p:nvSpPr>
        <p:spPr>
          <a:xfrm>
            <a:off x="8261462" y="4015615"/>
            <a:ext cx="1914525" cy="369332"/>
          </a:xfrm>
          <a:prstGeom prst="rect">
            <a:avLst/>
          </a:prstGeom>
          <a:noFill/>
          <a:ln w="28575">
            <a:noFill/>
          </a:ln>
        </p:spPr>
        <p:txBody>
          <a:bodyPr wrap="square" rtlCol="0" anchor="ctr">
            <a:spAutoFit/>
          </a:bodyPr>
          <a:lstStyle/>
          <a:p>
            <a:pPr algn="ctr"/>
            <a:r>
              <a:rPr lang="en-US" b="1">
                <a:solidFill>
                  <a:srgbClr val="FFC000"/>
                </a:solidFill>
              </a:rPr>
              <a:t>100 </a:t>
            </a:r>
            <a:r>
              <a:rPr lang="ka-GE" b="1" err="1">
                <a:solidFill>
                  <a:srgbClr val="FFC000"/>
                </a:solidFill>
              </a:rPr>
              <a:t>ბკ</a:t>
            </a:r>
            <a:r>
              <a:rPr lang="ka-GE" b="1">
                <a:solidFill>
                  <a:srgbClr val="FFC000"/>
                </a:solidFill>
              </a:rPr>
              <a:t>/მ</a:t>
            </a:r>
            <a:r>
              <a:rPr lang="en-US" b="1">
                <a:solidFill>
                  <a:srgbClr val="FFC000"/>
                </a:solidFill>
              </a:rPr>
              <a:t>³</a:t>
            </a:r>
          </a:p>
        </p:txBody>
      </p:sp>
      <p:sp>
        <p:nvSpPr>
          <p:cNvPr id="12" name="MyBackwardCounter2">
            <a:extLst>
              <a:ext uri="{FF2B5EF4-FFF2-40B4-BE49-F238E27FC236}">
                <a16:creationId xmlns:a16="http://schemas.microsoft.com/office/drawing/2014/main" id="{E89BDEC0-7A00-A14B-9E90-19B1B1E934A2}"/>
              </a:ext>
            </a:extLst>
          </p:cNvPr>
          <p:cNvSpPr txBox="1">
            <a:spLocks/>
          </p:cNvSpPr>
          <p:nvPr/>
        </p:nvSpPr>
        <p:spPr>
          <a:xfrm>
            <a:off x="8261462" y="4015615"/>
            <a:ext cx="1914525" cy="369332"/>
          </a:xfrm>
          <a:prstGeom prst="rect">
            <a:avLst/>
          </a:prstGeom>
          <a:noFill/>
          <a:ln w="28575">
            <a:noFill/>
          </a:ln>
        </p:spPr>
        <p:txBody>
          <a:bodyPr wrap="square" rtlCol="0" anchor="ctr">
            <a:spAutoFit/>
          </a:bodyPr>
          <a:lstStyle/>
          <a:p>
            <a:pPr algn="ctr"/>
            <a:r>
              <a:rPr lang="en-US" b="1">
                <a:solidFill>
                  <a:srgbClr val="000000"/>
                </a:solidFill>
              </a:rPr>
              <a:t>50 </a:t>
            </a:r>
            <a:r>
              <a:rPr lang="ka-GE" b="1" err="1">
                <a:solidFill>
                  <a:srgbClr val="000000"/>
                </a:solidFill>
              </a:rPr>
              <a:t>ბკ</a:t>
            </a:r>
            <a:r>
              <a:rPr lang="ka-GE" b="1">
                <a:solidFill>
                  <a:srgbClr val="000000"/>
                </a:solidFill>
              </a:rPr>
              <a:t>/მ</a:t>
            </a:r>
            <a:r>
              <a:rPr lang="en-US" b="1">
                <a:solidFill>
                  <a:srgbClr val="000000"/>
                </a:solidFill>
              </a:rPr>
              <a:t>³</a:t>
            </a:r>
          </a:p>
        </p:txBody>
      </p:sp>
      <p:sp>
        <p:nvSpPr>
          <p:cNvPr id="13" name="MyBackwardCounter1">
            <a:extLst>
              <a:ext uri="{FF2B5EF4-FFF2-40B4-BE49-F238E27FC236}">
                <a16:creationId xmlns:a16="http://schemas.microsoft.com/office/drawing/2014/main" id="{2E202C95-E824-8728-E96B-17FB4A5B5366}"/>
              </a:ext>
            </a:extLst>
          </p:cNvPr>
          <p:cNvSpPr txBox="1">
            <a:spLocks/>
          </p:cNvSpPr>
          <p:nvPr/>
        </p:nvSpPr>
        <p:spPr>
          <a:xfrm>
            <a:off x="8261462" y="4015615"/>
            <a:ext cx="1914525" cy="369332"/>
          </a:xfrm>
          <a:prstGeom prst="rect">
            <a:avLst/>
          </a:prstGeom>
          <a:noFill/>
          <a:ln w="28575">
            <a:noFill/>
          </a:ln>
        </p:spPr>
        <p:txBody>
          <a:bodyPr wrap="square" rtlCol="0" anchor="ctr">
            <a:spAutoFit/>
          </a:bodyPr>
          <a:lstStyle/>
          <a:p>
            <a:pPr algn="ctr"/>
            <a:r>
              <a:rPr lang="en-US" b="1">
                <a:solidFill>
                  <a:srgbClr val="000000"/>
                </a:solidFill>
              </a:rPr>
              <a:t>0 </a:t>
            </a:r>
            <a:r>
              <a:rPr lang="ka-GE" b="1" err="1">
                <a:solidFill>
                  <a:srgbClr val="000000"/>
                </a:solidFill>
              </a:rPr>
              <a:t>ბკ</a:t>
            </a:r>
            <a:r>
              <a:rPr lang="ka-GE" b="1">
                <a:solidFill>
                  <a:srgbClr val="000000"/>
                </a:solidFill>
              </a:rPr>
              <a:t>/მ</a:t>
            </a:r>
            <a:r>
              <a:rPr lang="en-US" b="1">
                <a:solidFill>
                  <a:srgbClr val="000000"/>
                </a:solidFill>
              </a:rPr>
              <a:t>³</a:t>
            </a:r>
          </a:p>
        </p:txBody>
      </p:sp>
      <p:sp>
        <p:nvSpPr>
          <p:cNvPr id="16" name="MyBackwardCounter6">
            <a:extLst>
              <a:ext uri="{FF2B5EF4-FFF2-40B4-BE49-F238E27FC236}">
                <a16:creationId xmlns:a16="http://schemas.microsoft.com/office/drawing/2014/main" id="{F472DA70-A93B-DA2A-63B4-BAAEF1B2BCC9}"/>
              </a:ext>
            </a:extLst>
          </p:cNvPr>
          <p:cNvSpPr txBox="1">
            <a:spLocks/>
          </p:cNvSpPr>
          <p:nvPr/>
        </p:nvSpPr>
        <p:spPr>
          <a:xfrm>
            <a:off x="8261462" y="4015615"/>
            <a:ext cx="1914525" cy="369332"/>
          </a:xfrm>
          <a:prstGeom prst="rect">
            <a:avLst/>
          </a:prstGeom>
          <a:noFill/>
          <a:ln w="28575">
            <a:noFill/>
          </a:ln>
        </p:spPr>
        <p:txBody>
          <a:bodyPr wrap="square" rtlCol="0" anchor="ctr">
            <a:spAutoFit/>
          </a:bodyPr>
          <a:lstStyle/>
          <a:p>
            <a:pPr algn="ctr"/>
            <a:r>
              <a:rPr lang="en-US" b="1">
                <a:solidFill>
                  <a:srgbClr val="FF0000"/>
                </a:solidFill>
              </a:rPr>
              <a:t>500 </a:t>
            </a:r>
            <a:r>
              <a:rPr lang="ka-GE" b="1" err="1">
                <a:solidFill>
                  <a:srgbClr val="FF0000"/>
                </a:solidFill>
              </a:rPr>
              <a:t>ბკ</a:t>
            </a:r>
            <a:r>
              <a:rPr lang="ka-GE" b="1">
                <a:solidFill>
                  <a:srgbClr val="FF0000"/>
                </a:solidFill>
              </a:rPr>
              <a:t>/მ</a:t>
            </a:r>
            <a:r>
              <a:rPr lang="en-US" b="1">
                <a:solidFill>
                  <a:srgbClr val="FF0000"/>
                </a:solidFill>
              </a:rPr>
              <a:t>³</a:t>
            </a:r>
          </a:p>
        </p:txBody>
      </p:sp>
      <p:sp>
        <p:nvSpPr>
          <p:cNvPr id="17" name="MyBackwardCounter2">
            <a:extLst>
              <a:ext uri="{FF2B5EF4-FFF2-40B4-BE49-F238E27FC236}">
                <a16:creationId xmlns:a16="http://schemas.microsoft.com/office/drawing/2014/main" id="{F18F7192-4193-CF40-7E1E-3E13CAEDD1B2}"/>
              </a:ext>
            </a:extLst>
          </p:cNvPr>
          <p:cNvSpPr txBox="1">
            <a:spLocks/>
          </p:cNvSpPr>
          <p:nvPr/>
        </p:nvSpPr>
        <p:spPr>
          <a:xfrm>
            <a:off x="8261462" y="4015615"/>
            <a:ext cx="1914525" cy="369332"/>
          </a:xfrm>
          <a:prstGeom prst="rect">
            <a:avLst/>
          </a:prstGeom>
          <a:noFill/>
          <a:ln w="28575">
            <a:noFill/>
          </a:ln>
        </p:spPr>
        <p:txBody>
          <a:bodyPr wrap="square" rtlCol="0" anchor="ctr">
            <a:spAutoFit/>
          </a:bodyPr>
          <a:lstStyle/>
          <a:p>
            <a:pPr algn="ctr"/>
            <a:r>
              <a:rPr lang="en-US" b="1">
                <a:solidFill>
                  <a:srgbClr val="000000"/>
                </a:solidFill>
              </a:rPr>
              <a:t>10 </a:t>
            </a:r>
            <a:r>
              <a:rPr lang="ka-GE" b="1" err="1">
                <a:solidFill>
                  <a:srgbClr val="000000"/>
                </a:solidFill>
              </a:rPr>
              <a:t>ბკ</a:t>
            </a:r>
            <a:r>
              <a:rPr lang="ka-GE" b="1">
                <a:solidFill>
                  <a:srgbClr val="000000"/>
                </a:solidFill>
              </a:rPr>
              <a:t>/მ</a:t>
            </a:r>
            <a:r>
              <a:rPr lang="en-US" b="1">
                <a:solidFill>
                  <a:srgbClr val="000000"/>
                </a:solidFill>
              </a:rPr>
              <a:t>³</a:t>
            </a:r>
          </a:p>
        </p:txBody>
      </p:sp>
      <p:sp>
        <p:nvSpPr>
          <p:cNvPr id="18" name="MyBackwardCounter2">
            <a:extLst>
              <a:ext uri="{FF2B5EF4-FFF2-40B4-BE49-F238E27FC236}">
                <a16:creationId xmlns:a16="http://schemas.microsoft.com/office/drawing/2014/main" id="{AEBD1DAF-B2D3-9127-D38A-CFE2214911AF}"/>
              </a:ext>
            </a:extLst>
          </p:cNvPr>
          <p:cNvSpPr txBox="1">
            <a:spLocks/>
          </p:cNvSpPr>
          <p:nvPr/>
        </p:nvSpPr>
        <p:spPr>
          <a:xfrm>
            <a:off x="8261462" y="4015615"/>
            <a:ext cx="1914525" cy="369332"/>
          </a:xfrm>
          <a:prstGeom prst="rect">
            <a:avLst/>
          </a:prstGeom>
          <a:noFill/>
          <a:ln w="28575">
            <a:noFill/>
          </a:ln>
        </p:spPr>
        <p:txBody>
          <a:bodyPr wrap="square" rtlCol="0" anchor="ctr">
            <a:spAutoFit/>
          </a:bodyPr>
          <a:lstStyle/>
          <a:p>
            <a:pPr algn="ctr"/>
            <a:r>
              <a:rPr lang="en-US" b="1">
                <a:solidFill>
                  <a:srgbClr val="000000"/>
                </a:solidFill>
              </a:rPr>
              <a:t>20 </a:t>
            </a:r>
            <a:r>
              <a:rPr lang="ka-GE" b="1" err="1">
                <a:solidFill>
                  <a:srgbClr val="000000"/>
                </a:solidFill>
              </a:rPr>
              <a:t>ბკ</a:t>
            </a:r>
            <a:r>
              <a:rPr lang="ka-GE" b="1">
                <a:solidFill>
                  <a:srgbClr val="000000"/>
                </a:solidFill>
              </a:rPr>
              <a:t>/მ</a:t>
            </a:r>
            <a:r>
              <a:rPr lang="en-US" b="1">
                <a:solidFill>
                  <a:srgbClr val="000000"/>
                </a:solidFill>
              </a:rPr>
              <a:t>³</a:t>
            </a:r>
          </a:p>
        </p:txBody>
      </p:sp>
      <p:sp>
        <p:nvSpPr>
          <p:cNvPr id="19" name="MyBackwardCounter2">
            <a:extLst>
              <a:ext uri="{FF2B5EF4-FFF2-40B4-BE49-F238E27FC236}">
                <a16:creationId xmlns:a16="http://schemas.microsoft.com/office/drawing/2014/main" id="{1118E9FE-B1FB-DF81-5937-89727C0343C6}"/>
              </a:ext>
            </a:extLst>
          </p:cNvPr>
          <p:cNvSpPr txBox="1">
            <a:spLocks/>
          </p:cNvSpPr>
          <p:nvPr/>
        </p:nvSpPr>
        <p:spPr>
          <a:xfrm>
            <a:off x="8261462" y="4015615"/>
            <a:ext cx="1914525" cy="369332"/>
          </a:xfrm>
          <a:prstGeom prst="rect">
            <a:avLst/>
          </a:prstGeom>
          <a:noFill/>
          <a:ln w="28575">
            <a:noFill/>
          </a:ln>
        </p:spPr>
        <p:txBody>
          <a:bodyPr wrap="square" rtlCol="0" anchor="ctr">
            <a:spAutoFit/>
          </a:bodyPr>
          <a:lstStyle/>
          <a:p>
            <a:pPr algn="ctr"/>
            <a:r>
              <a:rPr lang="en-US" b="1" dirty="0">
                <a:solidFill>
                  <a:srgbClr val="000000"/>
                </a:solidFill>
              </a:rPr>
              <a:t>30 </a:t>
            </a:r>
            <a:r>
              <a:rPr lang="ka-GE" b="1" dirty="0">
                <a:solidFill>
                  <a:srgbClr val="000000"/>
                </a:solidFill>
              </a:rPr>
              <a:t>ბკ/მ</a:t>
            </a:r>
            <a:r>
              <a:rPr lang="en-US" b="1" dirty="0">
                <a:solidFill>
                  <a:srgbClr val="000000"/>
                </a:solidFill>
              </a:rPr>
              <a:t>³</a:t>
            </a:r>
          </a:p>
        </p:txBody>
      </p:sp>
      <p:sp>
        <p:nvSpPr>
          <p:cNvPr id="20" name="MyBackwardCounter2">
            <a:extLst>
              <a:ext uri="{FF2B5EF4-FFF2-40B4-BE49-F238E27FC236}">
                <a16:creationId xmlns:a16="http://schemas.microsoft.com/office/drawing/2014/main" id="{54F34C80-C224-CDD6-41CF-02F2D8F86A71}"/>
              </a:ext>
            </a:extLst>
          </p:cNvPr>
          <p:cNvSpPr txBox="1">
            <a:spLocks/>
          </p:cNvSpPr>
          <p:nvPr/>
        </p:nvSpPr>
        <p:spPr>
          <a:xfrm>
            <a:off x="8261462" y="4015615"/>
            <a:ext cx="1914525" cy="369332"/>
          </a:xfrm>
          <a:prstGeom prst="rect">
            <a:avLst/>
          </a:prstGeom>
          <a:noFill/>
          <a:ln w="28575">
            <a:noFill/>
          </a:ln>
        </p:spPr>
        <p:txBody>
          <a:bodyPr wrap="square" rtlCol="0" anchor="ctr">
            <a:spAutoFit/>
          </a:bodyPr>
          <a:lstStyle/>
          <a:p>
            <a:pPr algn="ctr"/>
            <a:r>
              <a:rPr lang="en-US" b="1" dirty="0">
                <a:solidFill>
                  <a:srgbClr val="000000"/>
                </a:solidFill>
              </a:rPr>
              <a:t>40 </a:t>
            </a:r>
            <a:r>
              <a:rPr lang="ka-GE" b="1" dirty="0">
                <a:solidFill>
                  <a:srgbClr val="000000"/>
                </a:solidFill>
              </a:rPr>
              <a:t>ბკ/მ</a:t>
            </a:r>
            <a:r>
              <a:rPr lang="en-US" b="1" dirty="0">
                <a:solidFill>
                  <a:srgbClr val="000000"/>
                </a:solidFill>
              </a:rPr>
              <a:t>³</a:t>
            </a:r>
          </a:p>
        </p:txBody>
      </p:sp>
      <p:pic>
        <p:nvPicPr>
          <p:cNvPr id="22" name="Graphic 21" descr="Question Mark with solid fill">
            <a:extLst>
              <a:ext uri="{FF2B5EF4-FFF2-40B4-BE49-F238E27FC236}">
                <a16:creationId xmlns:a16="http://schemas.microsoft.com/office/drawing/2014/main" id="{43FF8A4E-601F-E1E0-4CF3-D146A46D66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6205" y="3517626"/>
            <a:ext cx="509531" cy="509531"/>
          </a:xfrm>
          <a:prstGeom prst="rect">
            <a:avLst/>
          </a:prstGeom>
        </p:spPr>
      </p:pic>
      <p:pic>
        <p:nvPicPr>
          <p:cNvPr id="24" name="Graphic 23" descr="Sad face outline with solid fill">
            <a:extLst>
              <a:ext uri="{FF2B5EF4-FFF2-40B4-BE49-F238E27FC236}">
                <a16:creationId xmlns:a16="http://schemas.microsoft.com/office/drawing/2014/main" id="{53044042-ADE4-E2BC-51A4-2FD79B7E34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50573" y="3454560"/>
            <a:ext cx="685800" cy="685800"/>
          </a:xfrm>
          <a:prstGeom prst="rect">
            <a:avLst/>
          </a:prstGeom>
        </p:spPr>
      </p:pic>
      <p:pic>
        <p:nvPicPr>
          <p:cNvPr id="26" name="Graphic 25" descr="Neutral face outline with solid fill">
            <a:extLst>
              <a:ext uri="{FF2B5EF4-FFF2-40B4-BE49-F238E27FC236}">
                <a16:creationId xmlns:a16="http://schemas.microsoft.com/office/drawing/2014/main" id="{2B84FF3B-021C-8A04-2367-8A6A273927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0573" y="3454560"/>
            <a:ext cx="685800" cy="685800"/>
          </a:xfrm>
          <a:prstGeom prst="rect">
            <a:avLst/>
          </a:prstGeom>
        </p:spPr>
      </p:pic>
      <p:cxnSp>
        <p:nvCxnSpPr>
          <p:cNvPr id="27" name="Connector: Curved 26">
            <a:extLst>
              <a:ext uri="{FF2B5EF4-FFF2-40B4-BE49-F238E27FC236}">
                <a16:creationId xmlns:a16="http://schemas.microsoft.com/office/drawing/2014/main" id="{8FB18756-E779-0F47-8631-6198E0D70953}"/>
              </a:ext>
            </a:extLst>
          </p:cNvPr>
          <p:cNvCxnSpPr>
            <a:cxnSpLocks/>
          </p:cNvCxnSpPr>
          <p:nvPr/>
        </p:nvCxnSpPr>
        <p:spPr>
          <a:xfrm rot="16200000" flipV="1">
            <a:off x="5221205" y="4676503"/>
            <a:ext cx="526681" cy="100013"/>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8" name="Connector: Curved 27">
            <a:extLst>
              <a:ext uri="{FF2B5EF4-FFF2-40B4-BE49-F238E27FC236}">
                <a16:creationId xmlns:a16="http://schemas.microsoft.com/office/drawing/2014/main" id="{61CD17B1-0792-C9B6-AE15-44030ADC92AC}"/>
              </a:ext>
            </a:extLst>
          </p:cNvPr>
          <p:cNvCxnSpPr>
            <a:cxnSpLocks/>
          </p:cNvCxnSpPr>
          <p:nvPr/>
        </p:nvCxnSpPr>
        <p:spPr>
          <a:xfrm rot="5400000" flipH="1" flipV="1">
            <a:off x="5705818" y="4525322"/>
            <a:ext cx="526681" cy="40237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Connector: Curved 28">
            <a:extLst>
              <a:ext uri="{FF2B5EF4-FFF2-40B4-BE49-F238E27FC236}">
                <a16:creationId xmlns:a16="http://schemas.microsoft.com/office/drawing/2014/main" id="{5B767CFB-13BC-F5B9-952D-2A0CA0B18459}"/>
              </a:ext>
            </a:extLst>
          </p:cNvPr>
          <p:cNvCxnSpPr>
            <a:cxnSpLocks/>
          </p:cNvCxnSpPr>
          <p:nvPr/>
        </p:nvCxnSpPr>
        <p:spPr>
          <a:xfrm flipV="1">
            <a:off x="6170346" y="4561222"/>
            <a:ext cx="465913" cy="364786"/>
          </a:xfrm>
          <a:prstGeom prst="curvedConnector2">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0" name="Connector: Curved 29">
            <a:extLst>
              <a:ext uri="{FF2B5EF4-FFF2-40B4-BE49-F238E27FC236}">
                <a16:creationId xmlns:a16="http://schemas.microsoft.com/office/drawing/2014/main" id="{3946370E-0050-54A5-07F8-544D13D0499F}"/>
              </a:ext>
            </a:extLst>
          </p:cNvPr>
          <p:cNvCxnSpPr>
            <a:cxnSpLocks/>
          </p:cNvCxnSpPr>
          <p:nvPr/>
        </p:nvCxnSpPr>
        <p:spPr>
          <a:xfrm rot="16200000" flipV="1">
            <a:off x="6760161" y="4658576"/>
            <a:ext cx="394587" cy="14027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1" name="Connector: Curved 30">
            <a:extLst>
              <a:ext uri="{FF2B5EF4-FFF2-40B4-BE49-F238E27FC236}">
                <a16:creationId xmlns:a16="http://schemas.microsoft.com/office/drawing/2014/main" id="{D6D5C67C-2D05-28C5-ED18-B7F52F0A994A}"/>
              </a:ext>
            </a:extLst>
          </p:cNvPr>
          <p:cNvCxnSpPr>
            <a:cxnSpLocks/>
          </p:cNvCxnSpPr>
          <p:nvPr/>
        </p:nvCxnSpPr>
        <p:spPr>
          <a:xfrm rot="5400000" flipH="1" flipV="1">
            <a:off x="7089998" y="4579362"/>
            <a:ext cx="462836" cy="230456"/>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2" name="Connector: Curved 31">
            <a:extLst>
              <a:ext uri="{FF2B5EF4-FFF2-40B4-BE49-F238E27FC236}">
                <a16:creationId xmlns:a16="http://schemas.microsoft.com/office/drawing/2014/main" id="{A648CCA8-89EA-D877-3AC2-9A8040CD6569}"/>
              </a:ext>
            </a:extLst>
          </p:cNvPr>
          <p:cNvCxnSpPr>
            <a:cxnSpLocks/>
          </p:cNvCxnSpPr>
          <p:nvPr/>
        </p:nvCxnSpPr>
        <p:spPr>
          <a:xfrm rot="5400000" flipH="1" flipV="1">
            <a:off x="7503408" y="4601721"/>
            <a:ext cx="462836" cy="185738"/>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A01D6B86-B787-F760-C6D6-3BB2EB7F7169}"/>
              </a:ext>
            </a:extLst>
          </p:cNvPr>
          <p:cNvSpPr txBox="1">
            <a:spLocks/>
          </p:cNvSpPr>
          <p:nvPr/>
        </p:nvSpPr>
        <p:spPr>
          <a:xfrm>
            <a:off x="-48830" y="473738"/>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Radon-Induced Health Risks</a:t>
            </a:r>
            <a:endParaRPr lang="en-DE" sz="4800" dirty="0">
              <a:solidFill>
                <a:schemeClr val="accent2">
                  <a:lumMod val="75000"/>
                </a:schemeClr>
              </a:solidFill>
            </a:endParaRPr>
          </a:p>
        </p:txBody>
      </p:sp>
      <p:pic>
        <p:nvPicPr>
          <p:cNvPr id="2050" name="Picture 2">
            <a:extLst>
              <a:ext uri="{FF2B5EF4-FFF2-40B4-BE49-F238E27FC236}">
                <a16:creationId xmlns:a16="http://schemas.microsoft.com/office/drawing/2014/main" id="{1C5AE183-189E-86C8-68BA-3BAC5C8BA21D}"/>
              </a:ext>
            </a:extLst>
          </p:cNvPr>
          <p:cNvPicPr>
            <a:picLocks noChangeAspect="1" noChangeArrowheads="1"/>
          </p:cNvPicPr>
          <p:nvPr/>
        </p:nvPicPr>
        <p:blipFill>
          <a:blip r:embed="rId11"/>
          <a:srcRect/>
          <a:stretch/>
        </p:blipFill>
        <p:spPr bwMode="auto">
          <a:xfrm>
            <a:off x="593024" y="1549773"/>
            <a:ext cx="3546567" cy="26599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0F48E46-D592-2F02-E9CC-70E5523205FE}"/>
              </a:ext>
            </a:extLst>
          </p:cNvPr>
          <p:cNvSpPr txBox="1"/>
          <p:nvPr/>
        </p:nvSpPr>
        <p:spPr>
          <a:xfrm>
            <a:off x="515095" y="4445270"/>
            <a:ext cx="4071261" cy="1938992"/>
          </a:xfrm>
          <a:prstGeom prst="rect">
            <a:avLst/>
          </a:prstGeom>
          <a:noFill/>
        </p:spPr>
        <p:txBody>
          <a:bodyPr wrap="square">
            <a:spAutoFit/>
          </a:bodyPr>
          <a:lstStyle/>
          <a:p>
            <a:pPr algn="ctr"/>
            <a:r>
              <a:rPr lang="en-US" sz="2000" dirty="0">
                <a:solidFill>
                  <a:schemeClr val="accent2">
                    <a:lumMod val="75000"/>
                  </a:schemeClr>
                </a:solidFill>
                <a:latin typeface="+mj-lt"/>
              </a:rPr>
              <a:t>Radon and its decay products are inhaled into the lungs, where they emit alpha particles as they decay. These particles can cause localized damage to lung tissue, increasing the risk of lung cancer.</a:t>
            </a:r>
            <a:endParaRPr lang="en-DE" sz="2000" dirty="0">
              <a:solidFill>
                <a:schemeClr val="accent2">
                  <a:lumMod val="75000"/>
                </a:schemeClr>
              </a:solidFill>
              <a:latin typeface="+mj-lt"/>
            </a:endParaRPr>
          </a:p>
        </p:txBody>
      </p:sp>
      <p:sp>
        <p:nvSpPr>
          <p:cNvPr id="21" name="TextBox 20">
            <a:extLst>
              <a:ext uri="{FF2B5EF4-FFF2-40B4-BE49-F238E27FC236}">
                <a16:creationId xmlns:a16="http://schemas.microsoft.com/office/drawing/2014/main" id="{E403897D-1D92-2325-293A-CAD52E2530EE}"/>
              </a:ext>
            </a:extLst>
          </p:cNvPr>
          <p:cNvSpPr txBox="1"/>
          <p:nvPr/>
        </p:nvSpPr>
        <p:spPr>
          <a:xfrm>
            <a:off x="388790" y="4098954"/>
            <a:ext cx="6425184" cy="307777"/>
          </a:xfrm>
          <a:prstGeom prst="rect">
            <a:avLst/>
          </a:prstGeom>
          <a:noFill/>
        </p:spPr>
        <p:txBody>
          <a:bodyPr wrap="square">
            <a:spAutoFit/>
          </a:bodyPr>
          <a:lstStyle/>
          <a:p>
            <a:r>
              <a:rPr lang="ka-GE" sz="1400" b="0" i="0" u="none" strike="noStrike" dirty="0">
                <a:solidFill>
                  <a:srgbClr val="000000"/>
                </a:solidFill>
                <a:effectLst/>
                <a:latin typeface="-webkit-standard"/>
              </a:rPr>
              <a:t>Figure  from </a:t>
            </a:r>
            <a:r>
              <a:rPr lang="en-US" sz="1400" b="0" i="0" u="none" strike="noStrike" dirty="0">
                <a:solidFill>
                  <a:srgbClr val="000000"/>
                </a:solidFill>
                <a:effectLst/>
                <a:latin typeface="-webkit-standard"/>
              </a:rPr>
              <a:t>Helmholtz Centre for Heavy Ion Research</a:t>
            </a:r>
            <a:endParaRPr lang="en-DE" sz="1400" dirty="0"/>
          </a:p>
        </p:txBody>
      </p:sp>
    </p:spTree>
    <p:extLst>
      <p:ext uri="{BB962C8B-B14F-4D97-AF65-F5344CB8AC3E}">
        <p14:creationId xmlns:p14="http://schemas.microsoft.com/office/powerpoint/2010/main" val="208034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par>
                                <p:cTn id="11" presetID="22" presetClass="entr" presetSubtype="4" repeatCount="indefinite"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par>
                                <p:cTn id="14" presetID="22" presetClass="entr" presetSubtype="4" repeatCount="indefinite"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1000"/>
                                        <p:tgtEl>
                                          <p:spTgt spid="6"/>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1000"/>
                                        <p:tgtEl>
                                          <p:spTgt spid="27"/>
                                        </p:tgtEl>
                                      </p:cBhvr>
                                    </p:animEffect>
                                  </p:childTnLst>
                                </p:cTn>
                              </p:par>
                              <p:par>
                                <p:cTn id="20" presetID="22" presetClass="entr" presetSubtype="4" repeatCount="indefinite"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1000"/>
                                        <p:tgtEl>
                                          <p:spTgt spid="28"/>
                                        </p:tgtEl>
                                      </p:cBhvr>
                                    </p:animEffect>
                                  </p:childTnLst>
                                </p:cTn>
                              </p:par>
                              <p:par>
                                <p:cTn id="23" presetID="22" presetClass="entr" presetSubtype="4" repeatCount="indefinite"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22" presetClass="entr" presetSubtype="4" repeatCount="indefinite"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1000"/>
                                        <p:tgtEl>
                                          <p:spTgt spid="30"/>
                                        </p:tgtEl>
                                      </p:cBhvr>
                                    </p:animEffect>
                                  </p:childTnLst>
                                </p:cTn>
                              </p:par>
                              <p:par>
                                <p:cTn id="29" presetID="22" presetClass="entr" presetSubtype="4" repeatCount="indefinite"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1000"/>
                                        <p:tgtEl>
                                          <p:spTgt spid="31"/>
                                        </p:tgtEl>
                                      </p:cBhvr>
                                    </p:animEffect>
                                  </p:childTnLst>
                                </p:cTn>
                              </p:par>
                              <p:par>
                                <p:cTn id="32" presetID="22" presetClass="entr" presetSubtype="4"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1000"/>
                                        <p:tgtEl>
                                          <p:spTgt spid="32"/>
                                        </p:tgtEl>
                                      </p:cBhvr>
                                    </p:animEffect>
                                  </p:childTnLst>
                                </p:cTn>
                              </p:par>
                            </p:childTnLst>
                          </p:cTn>
                        </p:par>
                        <p:par>
                          <p:cTn id="35" fill="hold">
                            <p:stCondLst>
                              <p:cond delay="1000"/>
                            </p:stCondLst>
                            <p:childTnLst>
                              <p:par>
                                <p:cTn id="36" presetID="1" presetClass="exit" presetSubtype="0" fill="hold" grpId="0" nodeType="afterEffect">
                                  <p:stCondLst>
                                    <p:cond delay="500"/>
                                  </p:stCondLst>
                                  <p:childTnLst>
                                    <p:set>
                                      <p:cBhvr>
                                        <p:cTn id="37" dur="1" fill="hold">
                                          <p:stCondLst>
                                            <p:cond delay="0"/>
                                          </p:stCondLst>
                                        </p:cTn>
                                        <p:tgtEl>
                                          <p:spTgt spid="13"/>
                                        </p:tgtEl>
                                        <p:attrNameLst>
                                          <p:attrName>style.visibility</p:attrName>
                                        </p:attrNameLst>
                                      </p:cBhvr>
                                      <p:to>
                                        <p:strVal val="hidden"/>
                                      </p:to>
                                    </p:set>
                                  </p:childTnLst>
                                </p:cTn>
                              </p:par>
                            </p:childTnLst>
                          </p:cTn>
                        </p:par>
                        <p:par>
                          <p:cTn id="38" fill="hold">
                            <p:stCondLst>
                              <p:cond delay="15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p:stCondLst>
                              <p:cond delay="1500"/>
                            </p:stCondLst>
                            <p:childTnLst>
                              <p:par>
                                <p:cTn id="42" presetID="1" presetClass="exit" presetSubtype="0" fill="hold" grpId="1" nodeType="afterEffect">
                                  <p:stCondLst>
                                    <p:cond delay="500"/>
                                  </p:stCondLst>
                                  <p:childTnLst>
                                    <p:set>
                                      <p:cBhvr>
                                        <p:cTn id="43" dur="1" fill="hold">
                                          <p:stCondLst>
                                            <p:cond delay="0"/>
                                          </p:stCondLst>
                                        </p:cTn>
                                        <p:tgtEl>
                                          <p:spTgt spid="17"/>
                                        </p:tgtEl>
                                        <p:attrNameLst>
                                          <p:attrName>style.visibility</p:attrName>
                                        </p:attrNameLst>
                                      </p:cBhvr>
                                      <p:to>
                                        <p:strVal val="hidden"/>
                                      </p:to>
                                    </p:set>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p:stCondLst>
                              <p:cond delay="2000"/>
                            </p:stCondLst>
                            <p:childTnLst>
                              <p:par>
                                <p:cTn id="48" presetID="1" presetClass="exit" presetSubtype="0" fill="hold" grpId="1" nodeType="afterEffect">
                                  <p:stCondLst>
                                    <p:cond delay="500"/>
                                  </p:stCondLst>
                                  <p:childTnLst>
                                    <p:set>
                                      <p:cBhvr>
                                        <p:cTn id="49" dur="1" fill="hold">
                                          <p:stCondLst>
                                            <p:cond delay="0"/>
                                          </p:stCondLst>
                                        </p:cTn>
                                        <p:tgtEl>
                                          <p:spTgt spid="18"/>
                                        </p:tgtEl>
                                        <p:attrNameLst>
                                          <p:attrName>style.visibility</p:attrName>
                                        </p:attrNameLst>
                                      </p:cBhvr>
                                      <p:to>
                                        <p:strVal val="hidden"/>
                                      </p:to>
                                    </p:set>
                                  </p:childTnLst>
                                </p:cTn>
                              </p:par>
                            </p:childTnLst>
                          </p:cTn>
                        </p:par>
                        <p:par>
                          <p:cTn id="50" fill="hold">
                            <p:stCondLst>
                              <p:cond delay="2500"/>
                            </p:stCondLst>
                            <p:childTnLst>
                              <p:par>
                                <p:cTn id="51" presetID="1"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par>
                          <p:cTn id="53" fill="hold">
                            <p:stCondLst>
                              <p:cond delay="2500"/>
                            </p:stCondLst>
                            <p:childTnLst>
                              <p:par>
                                <p:cTn id="54" presetID="1" presetClass="exit" presetSubtype="0" fill="hold" grpId="1" nodeType="afterEffect">
                                  <p:stCondLst>
                                    <p:cond delay="500"/>
                                  </p:stCondLst>
                                  <p:childTnLst>
                                    <p:set>
                                      <p:cBhvr>
                                        <p:cTn id="55" dur="1" fill="hold">
                                          <p:stCondLst>
                                            <p:cond delay="0"/>
                                          </p:stCondLst>
                                        </p:cTn>
                                        <p:tgtEl>
                                          <p:spTgt spid="19"/>
                                        </p:tgtEl>
                                        <p:attrNameLst>
                                          <p:attrName>style.visibility</p:attrName>
                                        </p:attrNameLst>
                                      </p:cBhvr>
                                      <p:to>
                                        <p:strVal val="hidden"/>
                                      </p:to>
                                    </p:set>
                                  </p:childTnLst>
                                </p:cTn>
                              </p:par>
                            </p:childTnLst>
                          </p:cTn>
                        </p:par>
                        <p:par>
                          <p:cTn id="56" fill="hold">
                            <p:stCondLst>
                              <p:cond delay="3000"/>
                            </p:stCondLst>
                            <p:childTnLst>
                              <p:par>
                                <p:cTn id="57" presetID="1"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par>
                          <p:cTn id="59" fill="hold">
                            <p:stCondLst>
                              <p:cond delay="3000"/>
                            </p:stCondLst>
                            <p:childTnLst>
                              <p:par>
                                <p:cTn id="60" presetID="1" presetClass="exit" presetSubtype="0" fill="hold" grpId="1" nodeType="afterEffect">
                                  <p:stCondLst>
                                    <p:cond delay="500"/>
                                  </p:stCondLst>
                                  <p:childTnLst>
                                    <p:set>
                                      <p:cBhvr>
                                        <p:cTn id="61" dur="1" fill="hold">
                                          <p:stCondLst>
                                            <p:cond delay="0"/>
                                          </p:stCondLst>
                                        </p:cTn>
                                        <p:tgtEl>
                                          <p:spTgt spid="20"/>
                                        </p:tgtEl>
                                        <p:attrNameLst>
                                          <p:attrName>style.visibility</p:attrName>
                                        </p:attrNameLst>
                                      </p:cBhvr>
                                      <p:to>
                                        <p:strVal val="hidden"/>
                                      </p:to>
                                    </p:set>
                                  </p:childTnLst>
                                </p:cTn>
                              </p:par>
                            </p:childTnLst>
                          </p:cTn>
                        </p:par>
                        <p:par>
                          <p:cTn id="62" fill="hold">
                            <p:stCondLst>
                              <p:cond delay="3500"/>
                            </p:stCondLst>
                            <p:childTnLst>
                              <p:par>
                                <p:cTn id="63" presetID="1"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par>
                          <p:cTn id="65" fill="hold">
                            <p:stCondLst>
                              <p:cond delay="3500"/>
                            </p:stCondLst>
                            <p:childTnLst>
                              <p:par>
                                <p:cTn id="66" presetID="1" presetClass="exit" presetSubtype="0" fill="hold" grpId="1" nodeType="afterEffect">
                                  <p:stCondLst>
                                    <p:cond delay="500"/>
                                  </p:stCondLst>
                                  <p:childTnLst>
                                    <p:set>
                                      <p:cBhvr>
                                        <p:cTn id="67" dur="1" fill="hold">
                                          <p:stCondLst>
                                            <p:cond delay="0"/>
                                          </p:stCondLst>
                                        </p:cTn>
                                        <p:tgtEl>
                                          <p:spTgt spid="12"/>
                                        </p:tgtEl>
                                        <p:attrNameLst>
                                          <p:attrName>style.visibility</p:attrName>
                                        </p:attrNameLst>
                                      </p:cBhvr>
                                      <p:to>
                                        <p:strVal val="hidden"/>
                                      </p:to>
                                    </p:set>
                                  </p:childTnLst>
                                </p:cTn>
                              </p:par>
                            </p:childTnLst>
                          </p:cTn>
                        </p:par>
                        <p:par>
                          <p:cTn id="68" fill="hold">
                            <p:stCondLst>
                              <p:cond delay="4000"/>
                            </p:stCondLst>
                            <p:childTnLst>
                              <p:par>
                                <p:cTn id="69" presetID="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p:stCondLst>
                              <p:cond delay="4000"/>
                            </p:stCondLst>
                            <p:childTnLst>
                              <p:par>
                                <p:cTn id="72" presetID="1" presetClass="exit" presetSubtype="0" fill="hold" nodeType="afterEffect">
                                  <p:stCondLst>
                                    <p:cond delay="0"/>
                                  </p:stCondLst>
                                  <p:childTnLst>
                                    <p:set>
                                      <p:cBhvr>
                                        <p:cTn id="73" dur="1" fill="hold">
                                          <p:stCondLst>
                                            <p:cond delay="0"/>
                                          </p:stCondLst>
                                        </p:cTn>
                                        <p:tgtEl>
                                          <p:spTgt spid="22"/>
                                        </p:tgtEl>
                                        <p:attrNameLst>
                                          <p:attrName>style.visibility</p:attrName>
                                        </p:attrNameLst>
                                      </p:cBhvr>
                                      <p:to>
                                        <p:strVal val="hidden"/>
                                      </p:to>
                                    </p:set>
                                  </p:childTnLst>
                                </p:cTn>
                              </p:par>
                            </p:childTnLst>
                          </p:cTn>
                        </p:par>
                        <p:par>
                          <p:cTn id="74" fill="hold">
                            <p:stCondLst>
                              <p:cond delay="4000"/>
                            </p:stCondLst>
                            <p:childTnLst>
                              <p:par>
                                <p:cTn id="75" presetID="1" presetClass="entr" presetSubtype="0"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par>
                          <p:cTn id="77" fill="hold">
                            <p:stCondLst>
                              <p:cond delay="4000"/>
                            </p:stCondLst>
                            <p:childTnLst>
                              <p:par>
                                <p:cTn id="78" presetID="1" presetClass="exit" presetSubtype="0" fill="hold" grpId="1" nodeType="afterEffect">
                                  <p:stCondLst>
                                    <p:cond delay="500"/>
                                  </p:stCondLst>
                                  <p:childTnLst>
                                    <p:set>
                                      <p:cBhvr>
                                        <p:cTn id="79" dur="1" fill="hold">
                                          <p:stCondLst>
                                            <p:cond delay="0"/>
                                          </p:stCondLst>
                                        </p:cTn>
                                        <p:tgtEl>
                                          <p:spTgt spid="11"/>
                                        </p:tgtEl>
                                        <p:attrNameLst>
                                          <p:attrName>style.visibility</p:attrName>
                                        </p:attrNameLst>
                                      </p:cBhvr>
                                      <p:to>
                                        <p:strVal val="hidden"/>
                                      </p:to>
                                    </p:set>
                                  </p:childTnLst>
                                </p:cTn>
                              </p:par>
                            </p:childTnLst>
                          </p:cTn>
                        </p:par>
                        <p:par>
                          <p:cTn id="80" fill="hold">
                            <p:stCondLst>
                              <p:cond delay="4500"/>
                            </p:stCondLst>
                            <p:childTnLst>
                              <p:par>
                                <p:cTn id="81" presetID="1"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par>
                          <p:cTn id="83" fill="hold">
                            <p:stCondLst>
                              <p:cond delay="4500"/>
                            </p:stCondLst>
                            <p:childTnLst>
                              <p:par>
                                <p:cTn id="84" presetID="1" presetClass="exit" presetSubtype="0" fill="hold" grpId="1" nodeType="afterEffect">
                                  <p:stCondLst>
                                    <p:cond delay="500"/>
                                  </p:stCondLst>
                                  <p:childTnLst>
                                    <p:set>
                                      <p:cBhvr>
                                        <p:cTn id="85" dur="1" fill="hold">
                                          <p:stCondLst>
                                            <p:cond delay="0"/>
                                          </p:stCondLst>
                                        </p:cTn>
                                        <p:tgtEl>
                                          <p:spTgt spid="10"/>
                                        </p:tgtEl>
                                        <p:attrNameLst>
                                          <p:attrName>style.visibility</p:attrName>
                                        </p:attrNameLst>
                                      </p:cBhvr>
                                      <p:to>
                                        <p:strVal val="hidden"/>
                                      </p:to>
                                    </p:set>
                                  </p:childTnLst>
                                </p:cTn>
                              </p:par>
                            </p:childTnLst>
                          </p:cTn>
                        </p:par>
                        <p:par>
                          <p:cTn id="86" fill="hold">
                            <p:stCondLst>
                              <p:cond delay="5000"/>
                            </p:stCondLst>
                            <p:childTnLst>
                              <p:par>
                                <p:cTn id="87" presetID="1" presetClass="entr" presetSubtype="0" fill="hold" grpId="0" nodeType="afterEffect">
                                  <p:stCondLst>
                                    <p:cond delay="0"/>
                                  </p:stCondLst>
                                  <p:childTnLst>
                                    <p:set>
                                      <p:cBhvr>
                                        <p:cTn id="88" dur="1" fill="hold">
                                          <p:stCondLst>
                                            <p:cond delay="0"/>
                                          </p:stCondLst>
                                        </p:cTn>
                                        <p:tgtEl>
                                          <p:spTgt spid="7"/>
                                        </p:tgtEl>
                                        <p:attrNameLst>
                                          <p:attrName>style.visibility</p:attrName>
                                        </p:attrNameLst>
                                      </p:cBhvr>
                                      <p:to>
                                        <p:strVal val="visible"/>
                                      </p:to>
                                    </p:set>
                                  </p:childTnLst>
                                </p:cTn>
                              </p:par>
                            </p:childTnLst>
                          </p:cTn>
                        </p:par>
                        <p:par>
                          <p:cTn id="89" fill="hold">
                            <p:stCondLst>
                              <p:cond delay="5000"/>
                            </p:stCondLst>
                            <p:childTnLst>
                              <p:par>
                                <p:cTn id="90" presetID="1" presetClass="exit" presetSubtype="0" fill="hold" nodeType="afterEffect">
                                  <p:stCondLst>
                                    <p:cond delay="0"/>
                                  </p:stCondLst>
                                  <p:childTnLst>
                                    <p:set>
                                      <p:cBhvr>
                                        <p:cTn id="91" dur="1" fill="hold">
                                          <p:stCondLst>
                                            <p:cond delay="0"/>
                                          </p:stCondLst>
                                        </p:cTn>
                                        <p:tgtEl>
                                          <p:spTgt spid="26"/>
                                        </p:tgtEl>
                                        <p:attrNameLst>
                                          <p:attrName>style.visibility</p:attrName>
                                        </p:attrNameLst>
                                      </p:cBhvr>
                                      <p:to>
                                        <p:strVal val="hidden"/>
                                      </p:to>
                                    </p:set>
                                  </p:childTnLst>
                                </p:cTn>
                              </p:par>
                            </p:childTnLst>
                          </p:cTn>
                        </p:par>
                        <p:par>
                          <p:cTn id="92" fill="hold">
                            <p:stCondLst>
                              <p:cond delay="5000"/>
                            </p:stCondLst>
                            <p:childTnLst>
                              <p:par>
                                <p:cTn id="93" presetID="1" presetClass="entr" presetSubtype="0"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par>
                          <p:cTn id="95" fill="hold">
                            <p:stCondLst>
                              <p:cond delay="5000"/>
                            </p:stCondLst>
                            <p:childTnLst>
                              <p:par>
                                <p:cTn id="96" presetID="1" presetClass="exit" presetSubtype="0" fill="hold" grpId="1" nodeType="afterEffect">
                                  <p:stCondLst>
                                    <p:cond delay="500"/>
                                  </p:stCondLst>
                                  <p:childTnLst>
                                    <p:set>
                                      <p:cBhvr>
                                        <p:cTn id="97" dur="1" fill="hold">
                                          <p:stCondLst>
                                            <p:cond delay="0"/>
                                          </p:stCondLst>
                                        </p:cTn>
                                        <p:tgtEl>
                                          <p:spTgt spid="7"/>
                                        </p:tgtEl>
                                        <p:attrNameLst>
                                          <p:attrName>style.visibility</p:attrName>
                                        </p:attrNameLst>
                                      </p:cBhvr>
                                      <p:to>
                                        <p:strVal val="hidden"/>
                                      </p:to>
                                    </p:set>
                                  </p:childTnLst>
                                </p:cTn>
                              </p:par>
                            </p:childTnLst>
                          </p:cTn>
                        </p:par>
                        <p:par>
                          <p:cTn id="98" fill="hold">
                            <p:stCondLst>
                              <p:cond delay="5500"/>
                            </p:stCondLst>
                            <p:childTnLst>
                              <p:par>
                                <p:cTn id="99" presetID="1" presetClass="entr" presetSubtype="0" fill="hold" grpId="0" nodeType="afterEffect">
                                  <p:stCondLst>
                                    <p:cond delay="0"/>
                                  </p:stCondLst>
                                  <p:childTnLst>
                                    <p:set>
                                      <p:cBhvr>
                                        <p:cTn id="100" dur="1" fill="hold">
                                          <p:stCondLst>
                                            <p:cond delay="0"/>
                                          </p:stCondLst>
                                        </p:cTn>
                                        <p:tgtEl>
                                          <p:spTgt spid="8"/>
                                        </p:tgtEl>
                                        <p:attrNameLst>
                                          <p:attrName>style.visibility</p:attrName>
                                        </p:attrNameLst>
                                      </p:cBhvr>
                                      <p:to>
                                        <p:strVal val="visible"/>
                                      </p:to>
                                    </p:set>
                                  </p:childTnLst>
                                </p:cTn>
                              </p:par>
                            </p:childTnLst>
                          </p:cTn>
                        </p:par>
                        <p:par>
                          <p:cTn id="101" fill="hold">
                            <p:stCondLst>
                              <p:cond delay="5500"/>
                            </p:stCondLst>
                            <p:childTnLst>
                              <p:par>
                                <p:cTn id="102" presetID="1" presetClass="exit" presetSubtype="0" fill="hold" grpId="1" nodeType="afterEffect">
                                  <p:stCondLst>
                                    <p:cond delay="500"/>
                                  </p:stCondLst>
                                  <p:childTnLst>
                                    <p:set>
                                      <p:cBhvr>
                                        <p:cTn id="103" dur="1" fill="hold">
                                          <p:stCondLst>
                                            <p:cond delay="0"/>
                                          </p:stCondLst>
                                        </p:cTn>
                                        <p:tgtEl>
                                          <p:spTgt spid="8"/>
                                        </p:tgtEl>
                                        <p:attrNameLst>
                                          <p:attrName>style.visibility</p:attrName>
                                        </p:attrNameLst>
                                      </p:cBhvr>
                                      <p:to>
                                        <p:strVal val="hidden"/>
                                      </p:to>
                                    </p:set>
                                  </p:childTnLst>
                                </p:cTn>
                              </p:par>
                            </p:childTnLst>
                          </p:cTn>
                        </p:par>
                        <p:par>
                          <p:cTn id="104" fill="hold">
                            <p:stCondLst>
                              <p:cond delay="6000"/>
                            </p:stCondLst>
                            <p:childTnLst>
                              <p:par>
                                <p:cTn id="105" presetID="1" presetClass="entr" presetSubtype="0" fill="hold" grpId="0" nodeType="afterEffect">
                                  <p:stCondLst>
                                    <p:cond delay="0"/>
                                  </p:stCondLst>
                                  <p:childTnLst>
                                    <p:set>
                                      <p:cBhvr>
                                        <p:cTn id="106" dur="1" fill="hold">
                                          <p:stCondLst>
                                            <p:cond delay="0"/>
                                          </p:stCondLst>
                                        </p:cTn>
                                        <p:tgtEl>
                                          <p:spTgt spid="16"/>
                                        </p:tgtEl>
                                        <p:attrNameLst>
                                          <p:attrName>style.visibility</p:attrName>
                                        </p:attrNameLst>
                                      </p:cBhvr>
                                      <p:to>
                                        <p:strVal val="visible"/>
                                      </p:to>
                                    </p:set>
                                  </p:childTnLst>
                                </p:cTn>
                              </p:par>
                            </p:childTnLst>
                          </p:cTn>
                        </p:par>
                        <p:par>
                          <p:cTn id="107" fill="hold">
                            <p:stCondLst>
                              <p:cond delay="6000"/>
                            </p:stCondLst>
                            <p:childTnLst>
                              <p:par>
                                <p:cTn id="108" presetID="1" presetClass="exit" presetSubtype="0" fill="hold" grpId="1" nodeType="afterEffect">
                                  <p:stCondLst>
                                    <p:cond delay="1000"/>
                                  </p:stCondLst>
                                  <p:childTnLst>
                                    <p:set>
                                      <p:cBhvr>
                                        <p:cTn id="109"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0" grpId="0"/>
      <p:bldP spid="10" grpId="1"/>
      <p:bldP spid="11" grpId="0"/>
      <p:bldP spid="11" grpId="1"/>
      <p:bldP spid="12" grpId="0"/>
      <p:bldP spid="12" grpId="1"/>
      <p:bldP spid="13" grpId="0"/>
      <p:bldP spid="16" grpId="0"/>
      <p:bldP spid="16" grpId="1"/>
      <p:bldP spid="17" grpId="0"/>
      <p:bldP spid="17" grpId="1"/>
      <p:bldP spid="18" grpId="0"/>
      <p:bldP spid="18" grpId="1"/>
      <p:bldP spid="19" grpId="0"/>
      <p:bldP spid="19" grpId="1"/>
      <p:bldP spid="20" grpId="0"/>
      <p:bldP spid="2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0E8D507-38C0-21A7-3725-79E8210987B9}"/>
              </a:ext>
            </a:extLst>
          </p:cNvPr>
          <p:cNvGraphicFramePr>
            <a:graphicFrameLocks noGrp="1"/>
          </p:cNvGraphicFramePr>
          <p:nvPr>
            <p:ph idx="1"/>
            <p:extLst>
              <p:ext uri="{D42A27DB-BD31-4B8C-83A1-F6EECF244321}">
                <p14:modId xmlns:p14="http://schemas.microsoft.com/office/powerpoint/2010/main" val="743780963"/>
              </p:ext>
            </p:extLst>
          </p:nvPr>
        </p:nvGraphicFramePr>
        <p:xfrm>
          <a:off x="1250373" y="1371684"/>
          <a:ext cx="9691254" cy="5243126"/>
        </p:xfrm>
        <a:graphic>
          <a:graphicData uri="http://schemas.openxmlformats.org/drawingml/2006/table">
            <a:tbl>
              <a:tblPr firstRow="1" bandRow="1">
                <a:tableStyleId>{21E4AEA4-8DFA-4A89-87EB-49C32662AFE0}</a:tableStyleId>
              </a:tblPr>
              <a:tblGrid>
                <a:gridCol w="3223034">
                  <a:extLst>
                    <a:ext uri="{9D8B030D-6E8A-4147-A177-3AD203B41FA5}">
                      <a16:colId xmlns:a16="http://schemas.microsoft.com/office/drawing/2014/main" val="4182711489"/>
                    </a:ext>
                  </a:extLst>
                </a:gridCol>
                <a:gridCol w="3237802">
                  <a:extLst>
                    <a:ext uri="{9D8B030D-6E8A-4147-A177-3AD203B41FA5}">
                      <a16:colId xmlns:a16="http://schemas.microsoft.com/office/drawing/2014/main" val="39014121"/>
                    </a:ext>
                  </a:extLst>
                </a:gridCol>
                <a:gridCol w="3230418">
                  <a:extLst>
                    <a:ext uri="{9D8B030D-6E8A-4147-A177-3AD203B41FA5}">
                      <a16:colId xmlns:a16="http://schemas.microsoft.com/office/drawing/2014/main" val="2374896161"/>
                    </a:ext>
                  </a:extLst>
                </a:gridCol>
              </a:tblGrid>
              <a:tr h="579686">
                <a:tc>
                  <a:txBody>
                    <a:bodyPr/>
                    <a:lstStyle/>
                    <a:p>
                      <a:r>
                        <a:rPr lang="en-US" b="1" dirty="0">
                          <a:solidFill>
                            <a:schemeClr val="bg2"/>
                          </a:solidFill>
                        </a:rPr>
                        <a:t>Region/Organization</a:t>
                      </a:r>
                      <a:endParaRPr lang="en-US"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bg2"/>
                          </a:solidFill>
                        </a:rPr>
                        <a:t>Standard/Regulation</a:t>
                      </a:r>
                      <a:endParaRPr lang="en-US"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bg2"/>
                          </a:solidFill>
                        </a:rPr>
                        <a:t>Key Reference</a:t>
                      </a:r>
                      <a:endParaRPr lang="en-US"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534581"/>
                  </a:ext>
                </a:extLst>
              </a:tr>
              <a:tr h="760544">
                <a:tc>
                  <a:txBody>
                    <a:bodyPr/>
                    <a:lstStyle/>
                    <a:p>
                      <a:r>
                        <a:rPr lang="en-US" b="1" dirty="0"/>
                        <a:t>European Union (EU)</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u="none" strike="noStrike" kern="1200" dirty="0">
                          <a:solidFill>
                            <a:schemeClr val="dk1"/>
                          </a:solidFill>
                          <a:effectLst/>
                        </a:rPr>
                        <a:t>Radon exposure regulation in workplaces and homes; reference level: </a:t>
                      </a:r>
                      <a:r>
                        <a:rPr lang="en-US" sz="1800" b="1" u="none" strike="noStrike" kern="1200" dirty="0">
                          <a:solidFill>
                            <a:schemeClr val="dk1"/>
                          </a:solidFill>
                          <a:effectLst/>
                        </a:rPr>
                        <a:t>300 Bq/m³</a:t>
                      </a:r>
                      <a:endParaRPr lang="en-DE"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u="none" strike="noStrike" kern="1200" dirty="0">
                          <a:solidFill>
                            <a:schemeClr val="dk1"/>
                          </a:solidFill>
                          <a:effectLst/>
                        </a:rPr>
                        <a:t>EU Directive 2013/59/Euratom</a:t>
                      </a:r>
                      <a:endParaRPr lang="en-DE"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7883438"/>
                  </a:ext>
                </a:extLst>
              </a:tr>
              <a:tr h="579686">
                <a:tc>
                  <a:txBody>
                    <a:bodyPr/>
                    <a:lstStyle/>
                    <a:p>
                      <a:r>
                        <a:rPr lang="en-US" sz="1800" b="1" u="none" strike="noStrike" kern="1200" dirty="0">
                          <a:solidFill>
                            <a:schemeClr val="dk1"/>
                          </a:solidFill>
                          <a:effectLst/>
                          <a:highlight>
                            <a:srgbClr val="C0C0C0"/>
                          </a:highlight>
                        </a:rPr>
                        <a:t>Germany</a:t>
                      </a:r>
                      <a:endParaRPr lang="en-DE" b="1" dirty="0">
                        <a:solidFill>
                          <a:srgbClr val="FFFF00"/>
                        </a:solidFill>
                        <a:highlight>
                          <a:srgbClr val="C0C0C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u="none" strike="noStrike" kern="1200" dirty="0">
                          <a:solidFill>
                            <a:schemeClr val="dk1"/>
                          </a:solidFill>
                          <a:effectLst/>
                          <a:highlight>
                            <a:srgbClr val="C0C0C0"/>
                          </a:highlight>
                        </a:rPr>
                        <a:t>National radon action plan; binding levels in buildings</a:t>
                      </a:r>
                      <a:endParaRPr lang="en-DE" dirty="0">
                        <a:solidFill>
                          <a:srgbClr val="FFFF00"/>
                        </a:solidFill>
                        <a:highlight>
                          <a:srgbClr val="C0C0C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u="none" strike="noStrike" kern="1200" dirty="0" err="1">
                          <a:solidFill>
                            <a:schemeClr val="dk1"/>
                          </a:solidFill>
                          <a:effectLst/>
                          <a:highlight>
                            <a:srgbClr val="C0C0C0"/>
                          </a:highlight>
                        </a:rPr>
                        <a:t>Strahlenschutzgesetz</a:t>
                      </a:r>
                      <a:r>
                        <a:rPr lang="en-US" sz="1800" b="0" u="none" strike="noStrike" kern="1200" dirty="0">
                          <a:solidFill>
                            <a:schemeClr val="dk1"/>
                          </a:solidFill>
                          <a:effectLst/>
                          <a:highlight>
                            <a:srgbClr val="C0C0C0"/>
                          </a:highlight>
                        </a:rPr>
                        <a:t> (Radiation Protection Act)</a:t>
                      </a:r>
                      <a:endParaRPr lang="en-DE" dirty="0">
                        <a:solidFill>
                          <a:srgbClr val="FFFF00"/>
                        </a:solidFill>
                        <a:highlight>
                          <a:srgbClr val="C0C0C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2908374"/>
                  </a:ext>
                </a:extLst>
              </a:tr>
              <a:tr h="579686">
                <a:tc>
                  <a:txBody>
                    <a:bodyPr/>
                    <a:lstStyle/>
                    <a:p>
                      <a:r>
                        <a:rPr lang="en-US" b="1" dirty="0"/>
                        <a:t>UK</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Action level: 200 Bq/m³ (domestic); workplace guidance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a:t>UKHSA, </a:t>
                      </a:r>
                      <a:r>
                        <a:rPr lang="en-US" b="0" dirty="0" err="1"/>
                        <a:t>Ionising</a:t>
                      </a:r>
                      <a:r>
                        <a:rPr lang="en-US" b="0" dirty="0"/>
                        <a:t> Radiations Regulations (IRR17)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1210965"/>
                  </a:ext>
                </a:extLst>
              </a:tr>
              <a:tr h="760544">
                <a:tc>
                  <a:txBody>
                    <a:bodyPr/>
                    <a:lstStyle/>
                    <a:p>
                      <a:r>
                        <a:rPr lang="en-US" b="1" dirty="0"/>
                        <a:t>World Health Organization (WHO)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Recommended reference level: </a:t>
                      </a:r>
                      <a:r>
                        <a:rPr lang="en-US" b="1" dirty="0"/>
                        <a:t>100 Bq/m³</a:t>
                      </a:r>
                      <a:r>
                        <a:rPr lang="en-US" dirty="0"/>
                        <a:t> (where achievable)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a:t>WHO Handbook on Indoor Radon (2009)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1367148"/>
                  </a:ext>
                </a:extLst>
              </a:tr>
              <a:tr h="579686">
                <a:tc>
                  <a:txBody>
                    <a:bodyPr/>
                    <a:lstStyle/>
                    <a:p>
                      <a:r>
                        <a:rPr lang="en-US" b="1" dirty="0"/>
                        <a:t>USA (EPA)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Action level: </a:t>
                      </a:r>
                      <a:r>
                        <a:rPr lang="en-US" b="1" dirty="0"/>
                        <a:t>148 Bq/m³ (4 </a:t>
                      </a:r>
                      <a:r>
                        <a:rPr lang="en-US" b="1" dirty="0" err="1"/>
                        <a:t>pCi</a:t>
                      </a:r>
                      <a:r>
                        <a:rPr lang="en-US" b="1" dirty="0"/>
                        <a:t>/L)</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a:t>EPA Radon Action Guidelines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440126"/>
                  </a:ext>
                </a:extLst>
              </a:tr>
              <a:tr h="579686">
                <a:tc>
                  <a:txBody>
                    <a:bodyPr/>
                    <a:lstStyle/>
                    <a:p>
                      <a:r>
                        <a:rPr lang="en-US" b="1" dirty="0"/>
                        <a:t>Canada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Guideline level: </a:t>
                      </a:r>
                      <a:r>
                        <a:rPr lang="en-US" b="1" dirty="0"/>
                        <a:t>200 Bq/m³</a:t>
                      </a:r>
                      <a:r>
                        <a:rPr lang="en-US" dirty="0"/>
                        <a:t> for dwellings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u="none" strike="noStrike" kern="1200" dirty="0">
                          <a:solidFill>
                            <a:schemeClr val="dk1"/>
                          </a:solidFill>
                          <a:effectLst/>
                        </a:rPr>
                        <a:t>Health Canada Radon Guidelines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4321795"/>
                  </a:ext>
                </a:extLst>
              </a:tr>
            </a:tbl>
          </a:graphicData>
        </a:graphic>
      </p:graphicFrame>
      <p:sp>
        <p:nvSpPr>
          <p:cNvPr id="3" name="Title 1">
            <a:extLst>
              <a:ext uri="{FF2B5EF4-FFF2-40B4-BE49-F238E27FC236}">
                <a16:creationId xmlns:a16="http://schemas.microsoft.com/office/drawing/2014/main" id="{5F06FE99-8C9D-C484-7A33-F9F6BF06F661}"/>
              </a:ext>
            </a:extLst>
          </p:cNvPr>
          <p:cNvSpPr txBox="1">
            <a:spLocks/>
          </p:cNvSpPr>
          <p:nvPr/>
        </p:nvSpPr>
        <p:spPr>
          <a:xfrm>
            <a:off x="0" y="365126"/>
            <a:ext cx="12192000" cy="521566"/>
          </a:xfrm>
          <a:prstGeom prst="rect">
            <a:avLst/>
          </a:prstGeom>
          <a:solidFill>
            <a:schemeClr val="bg1">
              <a:alpha val="42000"/>
            </a:schemeClr>
          </a:solidFill>
        </p:spPr>
        <p:txBody>
          <a:bodyPr vert="horz" lIns="64008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Standards &amp; Guidelines for Radon Monitoring</a:t>
            </a:r>
            <a:endParaRPr lang="en-DE" sz="4800" dirty="0">
              <a:solidFill>
                <a:schemeClr val="accent2">
                  <a:lumMod val="75000"/>
                </a:schemeClr>
              </a:solidFill>
            </a:endParaRPr>
          </a:p>
        </p:txBody>
      </p:sp>
    </p:spTree>
    <p:extLst>
      <p:ext uri="{BB962C8B-B14F-4D97-AF65-F5344CB8AC3E}">
        <p14:creationId xmlns:p14="http://schemas.microsoft.com/office/powerpoint/2010/main" val="3820647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53D70-D6C4-BDC6-6C0C-C2B4AA4ED516}"/>
              </a:ext>
            </a:extLst>
          </p:cNvPr>
          <p:cNvSpPr>
            <a:spLocks noGrp="1"/>
          </p:cNvSpPr>
          <p:nvPr>
            <p:ph type="title"/>
          </p:nvPr>
        </p:nvSpPr>
        <p:spPr/>
        <p:txBody>
          <a:bodyPr/>
          <a:lstStyle/>
          <a:p>
            <a:r>
              <a:rPr lang="en-US" dirty="0">
                <a:solidFill>
                  <a:schemeClr val="accent2">
                    <a:lumMod val="75000"/>
                  </a:schemeClr>
                </a:solidFill>
              </a:rPr>
              <a:t>E</a:t>
            </a:r>
            <a:r>
              <a:rPr lang="ka-GE" dirty="0">
                <a:solidFill>
                  <a:schemeClr val="accent2">
                    <a:lumMod val="75000"/>
                  </a:schemeClr>
                </a:solidFill>
              </a:rPr>
              <a:t>uropian Standards </a:t>
            </a:r>
            <a:endParaRPr lang="en-DE" dirty="0">
              <a:solidFill>
                <a:schemeClr val="accent2">
                  <a:lumMod val="75000"/>
                </a:schemeClr>
              </a:solidFill>
            </a:endParaRPr>
          </a:p>
        </p:txBody>
      </p:sp>
      <p:sp>
        <p:nvSpPr>
          <p:cNvPr id="3" name="Content Placeholder 2">
            <a:extLst>
              <a:ext uri="{FF2B5EF4-FFF2-40B4-BE49-F238E27FC236}">
                <a16:creationId xmlns:a16="http://schemas.microsoft.com/office/drawing/2014/main" id="{D28F16AD-2F8E-4AA0-E70C-F1278945B72D}"/>
              </a:ext>
            </a:extLst>
          </p:cNvPr>
          <p:cNvSpPr>
            <a:spLocks noGrp="1"/>
          </p:cNvSpPr>
          <p:nvPr>
            <p:ph idx="1"/>
          </p:nvPr>
        </p:nvSpPr>
        <p:spPr/>
        <p:txBody>
          <a:bodyPr/>
          <a:lstStyle/>
          <a:p>
            <a:pPr marL="0" indent="0">
              <a:buNone/>
            </a:pPr>
            <a:r>
              <a:rPr lang="ka-GE" dirty="0"/>
              <a:t> </a:t>
            </a:r>
            <a:endParaRPr lang="en-DE" dirty="0"/>
          </a:p>
        </p:txBody>
      </p:sp>
      <p:pic>
        <p:nvPicPr>
          <p:cNvPr id="4" name="Picture 3">
            <a:extLst>
              <a:ext uri="{FF2B5EF4-FFF2-40B4-BE49-F238E27FC236}">
                <a16:creationId xmlns:a16="http://schemas.microsoft.com/office/drawing/2014/main" id="{5BAD77D2-CDE2-7020-DC4C-6D35FE9A8D27}"/>
              </a:ext>
            </a:extLst>
          </p:cNvPr>
          <p:cNvPicPr>
            <a:picLocks noChangeAspect="1"/>
          </p:cNvPicPr>
          <p:nvPr/>
        </p:nvPicPr>
        <p:blipFill>
          <a:blip r:embed="rId3"/>
          <a:stretch>
            <a:fillRect/>
          </a:stretch>
        </p:blipFill>
        <p:spPr>
          <a:xfrm>
            <a:off x="4481445" y="1620197"/>
            <a:ext cx="3470173" cy="4878655"/>
          </a:xfrm>
          <a:prstGeom prst="rect">
            <a:avLst/>
          </a:prstGeom>
          <a:solidFill>
            <a:schemeClr val="accent2">
              <a:lumMod val="75000"/>
            </a:schemeClr>
          </a:solidFill>
          <a:ln>
            <a:solidFill>
              <a:schemeClr val="accent2">
                <a:lumMod val="75000"/>
              </a:schemeClr>
            </a:solidFill>
          </a:ln>
        </p:spPr>
      </p:pic>
      <p:pic>
        <p:nvPicPr>
          <p:cNvPr id="5" name="Picture 4">
            <a:extLst>
              <a:ext uri="{FF2B5EF4-FFF2-40B4-BE49-F238E27FC236}">
                <a16:creationId xmlns:a16="http://schemas.microsoft.com/office/drawing/2014/main" id="{DA81FF0B-3D11-2C85-5024-939CD8B7DA17}"/>
              </a:ext>
            </a:extLst>
          </p:cNvPr>
          <p:cNvPicPr>
            <a:picLocks noChangeAspect="1"/>
          </p:cNvPicPr>
          <p:nvPr/>
        </p:nvPicPr>
        <p:blipFill>
          <a:blip r:embed="rId4"/>
          <a:srcRect l="4999" t="1447"/>
          <a:stretch>
            <a:fillRect/>
          </a:stretch>
        </p:blipFill>
        <p:spPr>
          <a:xfrm>
            <a:off x="8192679" y="1626174"/>
            <a:ext cx="3231858" cy="4873823"/>
          </a:xfrm>
          <a:prstGeom prst="rect">
            <a:avLst/>
          </a:prstGeom>
          <a:solidFill>
            <a:schemeClr val="accent2">
              <a:lumMod val="75000"/>
            </a:schemeClr>
          </a:solidFill>
          <a:ln>
            <a:solidFill>
              <a:schemeClr val="accent2">
                <a:lumMod val="75000"/>
              </a:schemeClr>
            </a:solidFill>
          </a:ln>
        </p:spPr>
      </p:pic>
      <p:pic>
        <p:nvPicPr>
          <p:cNvPr id="6" name="Picture 5">
            <a:extLst>
              <a:ext uri="{FF2B5EF4-FFF2-40B4-BE49-F238E27FC236}">
                <a16:creationId xmlns:a16="http://schemas.microsoft.com/office/drawing/2014/main" id="{D0677654-64CD-939B-6115-9AE0C09636ED}"/>
              </a:ext>
            </a:extLst>
          </p:cNvPr>
          <p:cNvPicPr>
            <a:picLocks noChangeAspect="1"/>
          </p:cNvPicPr>
          <p:nvPr/>
        </p:nvPicPr>
        <p:blipFill>
          <a:blip r:embed="rId5"/>
          <a:stretch>
            <a:fillRect/>
          </a:stretch>
        </p:blipFill>
        <p:spPr>
          <a:xfrm>
            <a:off x="838200" y="1626175"/>
            <a:ext cx="3402184" cy="4866700"/>
          </a:xfrm>
          <a:prstGeom prst="rect">
            <a:avLst/>
          </a:prstGeom>
          <a:solidFill>
            <a:schemeClr val="accent2">
              <a:lumMod val="75000"/>
            </a:schemeClr>
          </a:solidFill>
          <a:ln>
            <a:solidFill>
              <a:schemeClr val="accent2">
                <a:lumMod val="75000"/>
              </a:schemeClr>
            </a:solidFill>
          </a:ln>
        </p:spPr>
      </p:pic>
    </p:spTree>
    <p:extLst>
      <p:ext uri="{BB962C8B-B14F-4D97-AF65-F5344CB8AC3E}">
        <p14:creationId xmlns:p14="http://schemas.microsoft.com/office/powerpoint/2010/main" val="143310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dir="cw">
                                      <p:cBhvr>
                                        <p:cTn id="6" dur="2000" fill="hold"/>
                                        <p:tgtEl>
                                          <p:spTgt spid="6"/>
                                        </p:tgtEl>
                                        <p:attrNameLst>
                                          <p:attrName>stroke.color</p:attrName>
                                        </p:attrNameLst>
                                      </p:cBhvr>
                                      <p:to>
                                        <a:schemeClr val="folHlink"/>
                                      </p:to>
                                    </p:animClr>
                                    <p:set>
                                      <p:cBhvr>
                                        <p:cTn id="7" dur="2000" fill="hold"/>
                                        <p:tgtEl>
                                          <p:spTgt spid="6"/>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2000" fill="hold"/>
                                        <p:tgtEl>
                                          <p:spTgt spid="4"/>
                                        </p:tgtEl>
                                        <p:attrNameLst>
                                          <p:attrName>stroke.color</p:attrName>
                                        </p:attrNameLst>
                                      </p:cBhvr>
                                      <p:to>
                                        <a:schemeClr val="accent2"/>
                                      </p:to>
                                    </p:animClr>
                                    <p:set>
                                      <p:cBhvr>
                                        <p:cTn id="10" dur="2000" fill="hold"/>
                                        <p:tgtEl>
                                          <p:spTgt spid="4"/>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2000" fill="hold"/>
                                        <p:tgtEl>
                                          <p:spTgt spid="5"/>
                                        </p:tgtEl>
                                        <p:attrNameLst>
                                          <p:attrName>stroke.color</p:attrName>
                                        </p:attrNameLst>
                                      </p:cBhvr>
                                      <p:to>
                                        <a:schemeClr val="accent2"/>
                                      </p:to>
                                    </p:animClr>
                                    <p:set>
                                      <p:cBhvr>
                                        <p:cTn id="13" dur="2000" fill="hold"/>
                                        <p:tgtEl>
                                          <p:spTgt spid="5"/>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194F6-1DDF-745C-E2BE-AD907A4D8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49842-2CA3-2AF6-406D-9D089475ADB2}"/>
              </a:ext>
            </a:extLst>
          </p:cNvPr>
          <p:cNvSpPr>
            <a:spLocks noGrp="1"/>
          </p:cNvSpPr>
          <p:nvPr>
            <p:ph type="title"/>
          </p:nvPr>
        </p:nvSpPr>
        <p:spPr/>
        <p:txBody>
          <a:bodyPr>
            <a:normAutofit/>
          </a:bodyPr>
          <a:lstStyle/>
          <a:p>
            <a:pPr algn="ctr"/>
            <a:r>
              <a:rPr lang="en-US" sz="3600" dirty="0">
                <a:solidFill>
                  <a:schemeClr val="accent2">
                    <a:lumMod val="75000"/>
                  </a:schemeClr>
                </a:solidFill>
              </a:rPr>
              <a:t>Regulatory Standard for Indoor Radon Concentration in Georgia </a:t>
            </a:r>
          </a:p>
        </p:txBody>
      </p:sp>
      <p:pic>
        <p:nvPicPr>
          <p:cNvPr id="5" name="Picture 4" descr="A person standing next to a house&#10;&#10;AI-generated content may be incorrect.">
            <a:extLst>
              <a:ext uri="{FF2B5EF4-FFF2-40B4-BE49-F238E27FC236}">
                <a16:creationId xmlns:a16="http://schemas.microsoft.com/office/drawing/2014/main" id="{278B2047-38BC-9199-1682-23AB91C91207}"/>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22679"/>
          <a:stretch/>
        </p:blipFill>
        <p:spPr>
          <a:xfrm>
            <a:off x="2488406" y="1472668"/>
            <a:ext cx="7215188" cy="3022561"/>
          </a:xfrm>
          <a:prstGeom prst="rect">
            <a:avLst/>
          </a:prstGeom>
        </p:spPr>
      </p:pic>
      <p:cxnSp>
        <p:nvCxnSpPr>
          <p:cNvPr id="3" name="Connector: Curved 2">
            <a:extLst>
              <a:ext uri="{FF2B5EF4-FFF2-40B4-BE49-F238E27FC236}">
                <a16:creationId xmlns:a16="http://schemas.microsoft.com/office/drawing/2014/main" id="{C54E0E0A-61E1-522C-0901-6BA9DB35F8B8}"/>
              </a:ext>
            </a:extLst>
          </p:cNvPr>
          <p:cNvCxnSpPr>
            <a:cxnSpLocks/>
          </p:cNvCxnSpPr>
          <p:nvPr/>
        </p:nvCxnSpPr>
        <p:spPr>
          <a:xfrm rot="5400000" flipH="1" flipV="1">
            <a:off x="3154479" y="3810738"/>
            <a:ext cx="829911" cy="6643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 name="Connector: Curved 3">
            <a:extLst>
              <a:ext uri="{FF2B5EF4-FFF2-40B4-BE49-F238E27FC236}">
                <a16:creationId xmlns:a16="http://schemas.microsoft.com/office/drawing/2014/main" id="{DAFACAD6-1D46-1EE7-EFF1-D8A76CD214B2}"/>
              </a:ext>
            </a:extLst>
          </p:cNvPr>
          <p:cNvCxnSpPr>
            <a:cxnSpLocks/>
          </p:cNvCxnSpPr>
          <p:nvPr/>
        </p:nvCxnSpPr>
        <p:spPr>
          <a:xfrm rot="16200000" flipV="1">
            <a:off x="3875732" y="3641875"/>
            <a:ext cx="1038149" cy="16948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 name="Connector: Curved 5">
            <a:extLst>
              <a:ext uri="{FF2B5EF4-FFF2-40B4-BE49-F238E27FC236}">
                <a16:creationId xmlns:a16="http://schemas.microsoft.com/office/drawing/2014/main" id="{C31B9093-D286-8534-7E2A-D336CC5A048E}"/>
              </a:ext>
            </a:extLst>
          </p:cNvPr>
          <p:cNvCxnSpPr>
            <a:cxnSpLocks/>
          </p:cNvCxnSpPr>
          <p:nvPr/>
        </p:nvCxnSpPr>
        <p:spPr>
          <a:xfrm rot="16200000" flipV="1">
            <a:off x="4662166" y="3662684"/>
            <a:ext cx="1051370" cy="14108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9" name="Connector: Curved 8">
            <a:extLst>
              <a:ext uri="{FF2B5EF4-FFF2-40B4-BE49-F238E27FC236}">
                <a16:creationId xmlns:a16="http://schemas.microsoft.com/office/drawing/2014/main" id="{4730806F-03BC-7D38-3741-A581A09514D5}"/>
              </a:ext>
            </a:extLst>
          </p:cNvPr>
          <p:cNvCxnSpPr>
            <a:cxnSpLocks/>
          </p:cNvCxnSpPr>
          <p:nvPr/>
        </p:nvCxnSpPr>
        <p:spPr>
          <a:xfrm rot="5400000" flipH="1" flipV="1">
            <a:off x="3802769" y="2921705"/>
            <a:ext cx="642937" cy="37165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82" name="Group 81">
            <a:extLst>
              <a:ext uri="{FF2B5EF4-FFF2-40B4-BE49-F238E27FC236}">
                <a16:creationId xmlns:a16="http://schemas.microsoft.com/office/drawing/2014/main" id="{C7B003F9-69CE-EC37-2ACD-03463E9E6A8A}"/>
              </a:ext>
            </a:extLst>
          </p:cNvPr>
          <p:cNvGrpSpPr/>
          <p:nvPr/>
        </p:nvGrpSpPr>
        <p:grpSpPr>
          <a:xfrm>
            <a:off x="2421938" y="2594971"/>
            <a:ext cx="2623032" cy="804019"/>
            <a:chOff x="1197251" y="2316960"/>
            <a:chExt cx="3497376" cy="1072025"/>
          </a:xfrm>
        </p:grpSpPr>
        <p:pic>
          <p:nvPicPr>
            <p:cNvPr id="74" name="Picture 73">
              <a:extLst>
                <a:ext uri="{FF2B5EF4-FFF2-40B4-BE49-F238E27FC236}">
                  <a16:creationId xmlns:a16="http://schemas.microsoft.com/office/drawing/2014/main" id="{0D2FCEDB-61D0-55E9-CBEE-B2ABF94C5DA3}"/>
                </a:ext>
              </a:extLst>
            </p:cNvPr>
            <p:cNvPicPr>
              <a:picLocks noChangeAspect="1"/>
            </p:cNvPicPr>
            <p:nvPr/>
          </p:nvPicPr>
          <p:blipFill>
            <a:blip r:embed="rId4"/>
            <a:stretch>
              <a:fillRect/>
            </a:stretch>
          </p:blipFill>
          <p:spPr>
            <a:xfrm>
              <a:off x="3992173" y="2965283"/>
              <a:ext cx="702454" cy="423702"/>
            </a:xfrm>
            <a:prstGeom prst="rect">
              <a:avLst/>
            </a:prstGeom>
          </p:spPr>
        </p:pic>
        <p:cxnSp>
          <p:nvCxnSpPr>
            <p:cNvPr id="76" name="Straight Arrow Connector 75">
              <a:extLst>
                <a:ext uri="{FF2B5EF4-FFF2-40B4-BE49-F238E27FC236}">
                  <a16:creationId xmlns:a16="http://schemas.microsoft.com/office/drawing/2014/main" id="{05D22E86-14AC-89FC-C6B4-D8C4A4A25E20}"/>
                </a:ext>
              </a:extLst>
            </p:cNvPr>
            <p:cNvCxnSpPr>
              <a:cxnSpLocks/>
            </p:cNvCxnSpPr>
            <p:nvPr/>
          </p:nvCxnSpPr>
          <p:spPr>
            <a:xfrm>
              <a:off x="2682951" y="2571751"/>
              <a:ext cx="1673149" cy="67625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80" name="TextBox 79">
              <a:extLst>
                <a:ext uri="{FF2B5EF4-FFF2-40B4-BE49-F238E27FC236}">
                  <a16:creationId xmlns:a16="http://schemas.microsoft.com/office/drawing/2014/main" id="{837CCC20-CD9C-2BD2-D909-D78C4704C3AD}"/>
                </a:ext>
              </a:extLst>
            </p:cNvPr>
            <p:cNvSpPr txBox="1"/>
            <p:nvPr/>
          </p:nvSpPr>
          <p:spPr>
            <a:xfrm>
              <a:off x="1197251" y="2316960"/>
              <a:ext cx="1798123" cy="400109"/>
            </a:xfrm>
            <a:prstGeom prst="rect">
              <a:avLst/>
            </a:prstGeom>
            <a:noFill/>
          </p:spPr>
          <p:txBody>
            <a:bodyPr wrap="square">
              <a:spAutoFit/>
            </a:bodyPr>
            <a:lstStyle/>
            <a:p>
              <a:r>
                <a:rPr lang="ka-GE" sz="1350" dirty="0">
                  <a:solidFill>
                    <a:schemeClr val="accent2">
                      <a:lumMod val="75000"/>
                    </a:schemeClr>
                  </a:solidFill>
                </a:rPr>
                <a:t>Detector</a:t>
              </a:r>
              <a:endParaRPr lang="en-US" sz="1350" dirty="0">
                <a:solidFill>
                  <a:schemeClr val="accent2">
                    <a:lumMod val="75000"/>
                  </a:schemeClr>
                </a:solidFill>
              </a:endParaRPr>
            </a:p>
          </p:txBody>
        </p:sp>
      </p:grpSp>
      <p:cxnSp>
        <p:nvCxnSpPr>
          <p:cNvPr id="101" name="Straight Connector 100">
            <a:extLst>
              <a:ext uri="{FF2B5EF4-FFF2-40B4-BE49-F238E27FC236}">
                <a16:creationId xmlns:a16="http://schemas.microsoft.com/office/drawing/2014/main" id="{32EF0BBB-84AA-8EE6-66F4-BBBB589D9B2B}"/>
              </a:ext>
            </a:extLst>
          </p:cNvPr>
          <p:cNvCxnSpPr>
            <a:cxnSpLocks/>
            <a:stCxn id="104" idx="2"/>
          </p:cNvCxnSpPr>
          <p:nvPr/>
        </p:nvCxnSpPr>
        <p:spPr>
          <a:xfrm flipH="1" flipV="1">
            <a:off x="4779652" y="3398990"/>
            <a:ext cx="1523934" cy="90348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04" name="Oval 103">
            <a:extLst>
              <a:ext uri="{FF2B5EF4-FFF2-40B4-BE49-F238E27FC236}">
                <a16:creationId xmlns:a16="http://schemas.microsoft.com/office/drawing/2014/main" id="{4711B9A6-D080-8AFC-1E32-53A02680E022}"/>
              </a:ext>
            </a:extLst>
          </p:cNvPr>
          <p:cNvSpPr/>
          <p:nvPr/>
        </p:nvSpPr>
        <p:spPr>
          <a:xfrm>
            <a:off x="6303586" y="3568606"/>
            <a:ext cx="1583710" cy="146774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b="1">
              <a:solidFill>
                <a:srgbClr val="FF0000"/>
              </a:solidFill>
            </a:endParaRPr>
          </a:p>
        </p:txBody>
      </p:sp>
      <mc:AlternateContent xmlns:mc="http://schemas.openxmlformats.org/markup-compatibility/2006">
        <mc:Choice xmlns:am3d="http://schemas.microsoft.com/office/drawing/2017/model3d" Requires="am3d">
          <p:graphicFrame>
            <p:nvGraphicFramePr>
              <p:cNvPr id="11" name="3D Model 10" descr="Warning">
                <a:extLst>
                  <a:ext uri="{FF2B5EF4-FFF2-40B4-BE49-F238E27FC236}">
                    <a16:creationId xmlns:a16="http://schemas.microsoft.com/office/drawing/2014/main" id="{18707DEF-F296-081F-FD48-EC80E44BE4A7}"/>
                  </a:ext>
                </a:extLst>
              </p:cNvPr>
              <p:cNvGraphicFramePr>
                <a:graphicFrameLocks noChangeAspect="1"/>
              </p:cNvGraphicFramePr>
              <p:nvPr>
                <p:extLst>
                  <p:ext uri="{D42A27DB-BD31-4B8C-83A1-F6EECF244321}">
                    <p14:modId xmlns:p14="http://schemas.microsoft.com/office/powerpoint/2010/main" val="2414610150"/>
                  </p:ext>
                </p:extLst>
              </p:nvPr>
            </p:nvGraphicFramePr>
            <p:xfrm>
              <a:off x="910056" y="3370378"/>
              <a:ext cx="1526643" cy="1370708"/>
            </p:xfrm>
            <a:graphic>
              <a:graphicData uri="http://schemas.microsoft.com/office/drawing/2017/model3d">
                <am3d:model3d r:embed="rId5">
                  <am3d:spPr>
                    <a:xfrm>
                      <a:off x="0" y="0"/>
                      <a:ext cx="1526643" cy="1370708"/>
                    </a:xfrm>
                    <a:prstGeom prst="rect">
                      <a:avLst/>
                    </a:prstGeom>
                  </am3d:spPr>
                  <am3d:camera>
                    <am3d:pos x="0" y="0" z="63351631"/>
                    <am3d:up dx="0" dy="36000000" dz="0"/>
                    <am3d:lookAt x="0" y="0" z="0"/>
                    <am3d:perspective fov="2700000"/>
                  </am3d:camera>
                  <am3d:trans>
                    <am3d:meterPerModelUnit n="20271560" d="1000000"/>
                    <am3d:preTrans dx="0" dy="-16278167" dz="-464067"/>
                    <am3d:scale>
                      <am3d:sx n="1000000" d="1000000"/>
                      <am3d:sy n="1000000" d="1000000"/>
                      <am3d:sz n="1000000" d="1000000"/>
                    </am3d:scale>
                    <am3d:rot ax="144485" ay="98853" az="4157"/>
                    <am3d:postTrans dx="0" dy="0" dz="0"/>
                  </am3d:trans>
                  <am3d:raster rName="Office3DRenderer" rVer="16.0.8326">
                    <am3d:blip r:embed="rId6"/>
                  </am3d:raster>
                  <am3d:objViewport viewportSz="21516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Warning">
                <a:extLst>
                  <a:ext uri="{FF2B5EF4-FFF2-40B4-BE49-F238E27FC236}">
                    <a16:creationId xmlns:a16="http://schemas.microsoft.com/office/drawing/2014/main" id="{18707DEF-F296-081F-FD48-EC80E44BE4A7}"/>
                  </a:ext>
                </a:extLst>
              </p:cNvPr>
              <p:cNvPicPr>
                <a:picLocks noGrp="1" noRot="1" noChangeAspect="1" noMove="1" noResize="1" noEditPoints="1" noAdjustHandles="1" noChangeArrowheads="1" noChangeShapeType="1" noCrop="1"/>
              </p:cNvPicPr>
              <p:nvPr/>
            </p:nvPicPr>
            <p:blipFill>
              <a:blip r:embed="rId6"/>
              <a:stretch>
                <a:fillRect/>
              </a:stretch>
            </p:blipFill>
            <p:spPr>
              <a:xfrm>
                <a:off x="910056" y="3370378"/>
                <a:ext cx="1526643" cy="1370708"/>
              </a:xfrm>
              <a:prstGeom prst="rect">
                <a:avLst/>
              </a:prstGeom>
            </p:spPr>
          </p:pic>
        </mc:Fallback>
      </mc:AlternateContent>
      <p:cxnSp>
        <p:nvCxnSpPr>
          <p:cNvPr id="7" name="Connector: Curved 6">
            <a:extLst>
              <a:ext uri="{FF2B5EF4-FFF2-40B4-BE49-F238E27FC236}">
                <a16:creationId xmlns:a16="http://schemas.microsoft.com/office/drawing/2014/main" id="{02F78863-3F5B-B25C-2993-E471A39163CC}"/>
              </a:ext>
            </a:extLst>
          </p:cNvPr>
          <p:cNvCxnSpPr>
            <a:cxnSpLocks/>
          </p:cNvCxnSpPr>
          <p:nvPr/>
        </p:nvCxnSpPr>
        <p:spPr>
          <a:xfrm rot="16200000" flipV="1">
            <a:off x="2989450" y="4722999"/>
            <a:ext cx="526681" cy="100013"/>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 name="Connector: Curved 7">
            <a:extLst>
              <a:ext uri="{FF2B5EF4-FFF2-40B4-BE49-F238E27FC236}">
                <a16:creationId xmlns:a16="http://schemas.microsoft.com/office/drawing/2014/main" id="{0E358153-715B-1668-67A9-0444EFC4803B}"/>
              </a:ext>
            </a:extLst>
          </p:cNvPr>
          <p:cNvCxnSpPr>
            <a:cxnSpLocks/>
          </p:cNvCxnSpPr>
          <p:nvPr/>
        </p:nvCxnSpPr>
        <p:spPr>
          <a:xfrm rot="5400000" flipH="1" flipV="1">
            <a:off x="3474063" y="4571818"/>
            <a:ext cx="526681" cy="40237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0" name="Connector: Curved 9">
            <a:extLst>
              <a:ext uri="{FF2B5EF4-FFF2-40B4-BE49-F238E27FC236}">
                <a16:creationId xmlns:a16="http://schemas.microsoft.com/office/drawing/2014/main" id="{1F7A4DE3-EAB5-1A1C-0088-B6ACC4C8C55B}"/>
              </a:ext>
            </a:extLst>
          </p:cNvPr>
          <p:cNvCxnSpPr>
            <a:cxnSpLocks/>
          </p:cNvCxnSpPr>
          <p:nvPr/>
        </p:nvCxnSpPr>
        <p:spPr>
          <a:xfrm flipV="1">
            <a:off x="3938591" y="4607718"/>
            <a:ext cx="465913" cy="364786"/>
          </a:xfrm>
          <a:prstGeom prst="curvedConnector2">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4" name="Connector: Curved 13">
            <a:extLst>
              <a:ext uri="{FF2B5EF4-FFF2-40B4-BE49-F238E27FC236}">
                <a16:creationId xmlns:a16="http://schemas.microsoft.com/office/drawing/2014/main" id="{7659E39A-C538-3B91-0F6D-B37CFFD2D83C}"/>
              </a:ext>
            </a:extLst>
          </p:cNvPr>
          <p:cNvCxnSpPr>
            <a:cxnSpLocks/>
          </p:cNvCxnSpPr>
          <p:nvPr/>
        </p:nvCxnSpPr>
        <p:spPr>
          <a:xfrm rot="16200000" flipV="1">
            <a:off x="4528406" y="4705072"/>
            <a:ext cx="394587" cy="14027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5" name="Connector: Curved 14">
            <a:extLst>
              <a:ext uri="{FF2B5EF4-FFF2-40B4-BE49-F238E27FC236}">
                <a16:creationId xmlns:a16="http://schemas.microsoft.com/office/drawing/2014/main" id="{A4093A24-DABE-191F-89AD-E03D3CF04491}"/>
              </a:ext>
            </a:extLst>
          </p:cNvPr>
          <p:cNvCxnSpPr>
            <a:cxnSpLocks/>
          </p:cNvCxnSpPr>
          <p:nvPr/>
        </p:nvCxnSpPr>
        <p:spPr>
          <a:xfrm rot="5400000" flipH="1" flipV="1">
            <a:off x="4858243" y="4625858"/>
            <a:ext cx="462836" cy="230456"/>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6" name="Connector: Curved 15">
            <a:extLst>
              <a:ext uri="{FF2B5EF4-FFF2-40B4-BE49-F238E27FC236}">
                <a16:creationId xmlns:a16="http://schemas.microsoft.com/office/drawing/2014/main" id="{5F6A2C38-9238-82A5-2C12-4293906BE03F}"/>
              </a:ext>
            </a:extLst>
          </p:cNvPr>
          <p:cNvCxnSpPr>
            <a:cxnSpLocks/>
          </p:cNvCxnSpPr>
          <p:nvPr/>
        </p:nvCxnSpPr>
        <p:spPr>
          <a:xfrm rot="5400000" flipH="1" flipV="1">
            <a:off x="5271653" y="4648217"/>
            <a:ext cx="462836" cy="185738"/>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936E91D-F95C-B689-850B-16A59BAD9EDB}"/>
              </a:ext>
            </a:extLst>
          </p:cNvPr>
          <p:cNvSpPr txBox="1"/>
          <p:nvPr/>
        </p:nvSpPr>
        <p:spPr>
          <a:xfrm>
            <a:off x="6434051" y="4117810"/>
            <a:ext cx="1305132" cy="369332"/>
          </a:xfrm>
          <a:prstGeom prst="rect">
            <a:avLst/>
          </a:prstGeom>
          <a:noFill/>
        </p:spPr>
        <p:txBody>
          <a:bodyPr wrap="square">
            <a:spAutoFit/>
          </a:bodyPr>
          <a:lstStyle/>
          <a:p>
            <a:pPr algn="ctr"/>
            <a:r>
              <a:rPr lang="en-US" b="1" dirty="0">
                <a:solidFill>
                  <a:srgbClr val="FF0000"/>
                </a:solidFill>
              </a:rPr>
              <a:t>300 Bq</a:t>
            </a:r>
            <a:r>
              <a:rPr lang="ka-GE" b="1" dirty="0">
                <a:solidFill>
                  <a:srgbClr val="FF0000"/>
                </a:solidFill>
              </a:rPr>
              <a:t>/</a:t>
            </a:r>
            <a:r>
              <a:rPr lang="en-US" b="1" dirty="0">
                <a:solidFill>
                  <a:srgbClr val="FF0000"/>
                </a:solidFill>
              </a:rPr>
              <a:t>m³</a:t>
            </a:r>
          </a:p>
        </p:txBody>
      </p:sp>
      <p:sp>
        <p:nvSpPr>
          <p:cNvPr id="65" name="Title 1">
            <a:extLst>
              <a:ext uri="{FF2B5EF4-FFF2-40B4-BE49-F238E27FC236}">
                <a16:creationId xmlns:a16="http://schemas.microsoft.com/office/drawing/2014/main" id="{0AE83165-7C9F-1A28-9723-C4D5ABC73B9A}"/>
              </a:ext>
            </a:extLst>
          </p:cNvPr>
          <p:cNvSpPr txBox="1">
            <a:spLocks/>
          </p:cNvSpPr>
          <p:nvPr/>
        </p:nvSpPr>
        <p:spPr>
          <a:xfrm>
            <a:off x="2588421" y="5243005"/>
            <a:ext cx="7774779" cy="889320"/>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5000"/>
              </a:lnSpc>
            </a:pPr>
            <a:r>
              <a:rPr lang="en-US" sz="1600" dirty="0">
                <a:solidFill>
                  <a:schemeClr val="accent2">
                    <a:lumMod val="75000"/>
                  </a:schemeClr>
                </a:solidFill>
              </a:rPr>
              <a:t>According to the Government of Georgia’s 2025 Resolution No. 77, the average annual concentration of radon in indoor air must not exceed 300 Bq/m³.</a:t>
            </a:r>
          </a:p>
        </p:txBody>
      </p:sp>
    </p:spTree>
    <p:extLst>
      <p:ext uri="{BB962C8B-B14F-4D97-AF65-F5344CB8AC3E}">
        <p14:creationId xmlns:p14="http://schemas.microsoft.com/office/powerpoint/2010/main" val="29411288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par>
                                <p:cTn id="11" presetID="22" presetClass="entr" presetSubtype="4" repeatCount="indefinite"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par>
                                <p:cTn id="14" presetID="22" presetClass="entr" presetSubtype="4" repeatCount="indefinite"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1000"/>
                                        <p:tgtEl>
                                          <p:spTgt spid="6"/>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1000"/>
                                        <p:tgtEl>
                                          <p:spTgt spid="7"/>
                                        </p:tgtEl>
                                      </p:cBhvr>
                                    </p:animEffect>
                                  </p:childTnLst>
                                </p:cTn>
                              </p:par>
                              <p:par>
                                <p:cTn id="20" presetID="22" presetClass="entr" presetSubtype="4" repeatCount="indefinite"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000"/>
                                        <p:tgtEl>
                                          <p:spTgt spid="8"/>
                                        </p:tgtEl>
                                      </p:cBhvr>
                                    </p:animEffect>
                                  </p:childTnLst>
                                </p:cTn>
                              </p:par>
                              <p:par>
                                <p:cTn id="23" presetID="22" presetClass="entr" presetSubtype="4" repeatCount="indefinite"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1000"/>
                                        <p:tgtEl>
                                          <p:spTgt spid="10"/>
                                        </p:tgtEl>
                                      </p:cBhvr>
                                    </p:animEffect>
                                  </p:childTnLst>
                                </p:cTn>
                              </p:par>
                              <p:par>
                                <p:cTn id="26" presetID="22" presetClass="entr" presetSubtype="4" repeatCount="indefinite"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1000"/>
                                        <p:tgtEl>
                                          <p:spTgt spid="14"/>
                                        </p:tgtEl>
                                      </p:cBhvr>
                                    </p:animEffect>
                                  </p:childTnLst>
                                </p:cTn>
                              </p:par>
                              <p:par>
                                <p:cTn id="29" presetID="22" presetClass="entr" presetSubtype="4" repeatCount="indefinite"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1000"/>
                                        <p:tgtEl>
                                          <p:spTgt spid="15"/>
                                        </p:tgtEl>
                                      </p:cBhvr>
                                    </p:animEffect>
                                  </p:childTnLst>
                                </p:cTn>
                              </p:par>
                              <p:par>
                                <p:cTn id="32" presetID="22" presetClass="entr" presetSubtype="4" repeatCount="indefinite"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1000"/>
                                        <p:tgtEl>
                                          <p:spTgt spid="16"/>
                                        </p:tgtEl>
                                      </p:cBhvr>
                                    </p:animEffect>
                                  </p:childTnLst>
                                </p:cTn>
                              </p:par>
                              <p:par>
                                <p:cTn id="35" presetID="6" presetClass="emph" presetSubtype="0" fill="hold" grpId="0" nodeType="withEffect">
                                  <p:stCondLst>
                                    <p:cond delay="0"/>
                                  </p:stCondLst>
                                  <p:childTnLst>
                                    <p:animScale>
                                      <p:cBhvr>
                                        <p:cTn id="36" dur="2000" fill="hold"/>
                                        <p:tgtEl>
                                          <p:spTgt spid="20"/>
                                        </p:tgtEl>
                                      </p:cBhvr>
                                      <p:by x="140000" y="140000"/>
                                    </p:animScale>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65">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D0EDB-7A51-CA36-B645-3E5722EF9B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1A679-D06D-2010-0B04-1EA83466FEEA}"/>
              </a:ext>
            </a:extLst>
          </p:cNvPr>
          <p:cNvSpPr>
            <a:spLocks noGrp="1"/>
          </p:cNvSpPr>
          <p:nvPr>
            <p:ph type="title"/>
          </p:nvPr>
        </p:nvSpPr>
        <p:spPr/>
        <p:txBody>
          <a:bodyPr>
            <a:normAutofit/>
          </a:bodyPr>
          <a:lstStyle/>
          <a:p>
            <a:r>
              <a:rPr lang="en-US" sz="3600" dirty="0">
                <a:solidFill>
                  <a:schemeClr val="accent2">
                    <a:lumMod val="75000"/>
                  </a:schemeClr>
                </a:solidFill>
              </a:rPr>
              <a:t>Mitigation Recommended </a:t>
            </a:r>
          </a:p>
        </p:txBody>
      </p:sp>
      <p:pic>
        <p:nvPicPr>
          <p:cNvPr id="5" name="Picture 4" descr="A person standing next to a house&#10;&#10;AI-generated content may be incorrect.">
            <a:extLst>
              <a:ext uri="{FF2B5EF4-FFF2-40B4-BE49-F238E27FC236}">
                <a16:creationId xmlns:a16="http://schemas.microsoft.com/office/drawing/2014/main" id="{22ABA957-093A-9B37-E835-C410FE52258A}"/>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22679"/>
          <a:stretch/>
        </p:blipFill>
        <p:spPr>
          <a:xfrm>
            <a:off x="2488406" y="1472668"/>
            <a:ext cx="7215188" cy="3022561"/>
          </a:xfrm>
          <a:prstGeom prst="rect">
            <a:avLst/>
          </a:prstGeom>
        </p:spPr>
      </p:pic>
      <p:sp>
        <p:nvSpPr>
          <p:cNvPr id="65" name="Title 1">
            <a:extLst>
              <a:ext uri="{FF2B5EF4-FFF2-40B4-BE49-F238E27FC236}">
                <a16:creationId xmlns:a16="http://schemas.microsoft.com/office/drawing/2014/main" id="{3E6F268E-A3A0-8B40-6549-6257F0463201}"/>
              </a:ext>
            </a:extLst>
          </p:cNvPr>
          <p:cNvSpPr txBox="1">
            <a:spLocks/>
          </p:cNvSpPr>
          <p:nvPr/>
        </p:nvSpPr>
        <p:spPr>
          <a:xfrm>
            <a:off x="1097108" y="5305857"/>
            <a:ext cx="9997784" cy="1003035"/>
          </a:xfrm>
          <a:prstGeom prst="rect">
            <a:avLst/>
          </a:prstGeom>
        </p:spPr>
        <p:txBody>
          <a:bodyPr vert="horz" lIns="68580" tIns="34290" rIns="68580" bIns="3429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5000"/>
              </a:lnSpc>
            </a:pPr>
            <a:r>
              <a:rPr lang="en-US" sz="2800" dirty="0">
                <a:solidFill>
                  <a:schemeClr val="accent2">
                    <a:lumMod val="75000"/>
                  </a:schemeClr>
                </a:solidFill>
              </a:rPr>
              <a:t>If the average annual radon concentration exceeds 300 Bq/m³, protective measures (radon mitigation) must be implemented.</a:t>
            </a:r>
          </a:p>
        </p:txBody>
      </p:sp>
      <p:sp>
        <p:nvSpPr>
          <p:cNvPr id="10" name="Oval 9">
            <a:extLst>
              <a:ext uri="{FF2B5EF4-FFF2-40B4-BE49-F238E27FC236}">
                <a16:creationId xmlns:a16="http://schemas.microsoft.com/office/drawing/2014/main" id="{6A6B6E1C-3474-F556-EDBD-615EBA7C3EDB}"/>
              </a:ext>
            </a:extLst>
          </p:cNvPr>
          <p:cNvSpPr/>
          <p:nvPr/>
        </p:nvSpPr>
        <p:spPr>
          <a:xfrm>
            <a:off x="4167748" y="2941253"/>
            <a:ext cx="478072" cy="491798"/>
          </a:xfrm>
          <a:prstGeom prst="ellipse">
            <a:avLst/>
          </a:prstGeom>
          <a:noFill/>
          <a:ln w="190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5C8AE71D-E51B-FCBC-A0F4-22BC37F01180}"/>
              </a:ext>
            </a:extLst>
          </p:cNvPr>
          <p:cNvSpPr/>
          <p:nvPr/>
        </p:nvSpPr>
        <p:spPr>
          <a:xfrm>
            <a:off x="4235334" y="3019745"/>
            <a:ext cx="342900" cy="3429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14745FB9-EF78-7004-5E5F-7378FCF426EF}"/>
              </a:ext>
            </a:extLst>
          </p:cNvPr>
          <p:cNvSpPr/>
          <p:nvPr/>
        </p:nvSpPr>
        <p:spPr>
          <a:xfrm>
            <a:off x="4362371" y="2461818"/>
            <a:ext cx="90567" cy="56553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6DEBFF80-A97B-CD57-8F46-AC63D6710076}"/>
              </a:ext>
            </a:extLst>
          </p:cNvPr>
          <p:cNvSpPr/>
          <p:nvPr/>
        </p:nvSpPr>
        <p:spPr>
          <a:xfrm>
            <a:off x="4359220" y="3362646"/>
            <a:ext cx="90567" cy="121649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FEE42309-490A-75CF-7606-E8383E819836}"/>
              </a:ext>
            </a:extLst>
          </p:cNvPr>
          <p:cNvSpPr/>
          <p:nvPr/>
        </p:nvSpPr>
        <p:spPr>
          <a:xfrm>
            <a:off x="4373087" y="3348002"/>
            <a:ext cx="62832" cy="1259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E0509625-AB40-7415-B324-C2106F84CC29}"/>
              </a:ext>
            </a:extLst>
          </p:cNvPr>
          <p:cNvSpPr/>
          <p:nvPr/>
        </p:nvSpPr>
        <p:spPr>
          <a:xfrm>
            <a:off x="4373087" y="2481276"/>
            <a:ext cx="62832" cy="5563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 name="Connector: Curved 20">
            <a:extLst>
              <a:ext uri="{FF2B5EF4-FFF2-40B4-BE49-F238E27FC236}">
                <a16:creationId xmlns:a16="http://schemas.microsoft.com/office/drawing/2014/main" id="{58B45C6D-908B-EA04-CC94-8F6B0D41C8BB}"/>
              </a:ext>
            </a:extLst>
          </p:cNvPr>
          <p:cNvCxnSpPr>
            <a:cxnSpLocks/>
          </p:cNvCxnSpPr>
          <p:nvPr/>
        </p:nvCxnSpPr>
        <p:spPr>
          <a:xfrm rot="5400000" flipH="1" flipV="1">
            <a:off x="3386858" y="3671229"/>
            <a:ext cx="391403" cy="92687"/>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2" name="Connector: Curved 21">
            <a:extLst>
              <a:ext uri="{FF2B5EF4-FFF2-40B4-BE49-F238E27FC236}">
                <a16:creationId xmlns:a16="http://schemas.microsoft.com/office/drawing/2014/main" id="{E3A06C70-FBCF-2C05-2E12-B768E0E24C0A}"/>
              </a:ext>
            </a:extLst>
          </p:cNvPr>
          <p:cNvCxnSpPr>
            <a:cxnSpLocks/>
          </p:cNvCxnSpPr>
          <p:nvPr/>
        </p:nvCxnSpPr>
        <p:spPr>
          <a:xfrm rot="16200000" flipV="1">
            <a:off x="4894644" y="3458786"/>
            <a:ext cx="478144" cy="14234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 name="Connector: Curved 22">
            <a:extLst>
              <a:ext uri="{FF2B5EF4-FFF2-40B4-BE49-F238E27FC236}">
                <a16:creationId xmlns:a16="http://schemas.microsoft.com/office/drawing/2014/main" id="{7F227C66-9249-5D51-7780-E95152750F54}"/>
              </a:ext>
            </a:extLst>
          </p:cNvPr>
          <p:cNvCxnSpPr>
            <a:cxnSpLocks/>
          </p:cNvCxnSpPr>
          <p:nvPr/>
        </p:nvCxnSpPr>
        <p:spPr>
          <a:xfrm rot="5400000" flipH="1" flipV="1">
            <a:off x="3719371" y="3138011"/>
            <a:ext cx="406747" cy="17021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4" name="Connector: Curved 23">
            <a:extLst>
              <a:ext uri="{FF2B5EF4-FFF2-40B4-BE49-F238E27FC236}">
                <a16:creationId xmlns:a16="http://schemas.microsoft.com/office/drawing/2014/main" id="{13FDAC04-9A17-0356-892D-98AFB3402253}"/>
              </a:ext>
            </a:extLst>
          </p:cNvPr>
          <p:cNvCxnSpPr>
            <a:cxnSpLocks/>
          </p:cNvCxnSpPr>
          <p:nvPr/>
        </p:nvCxnSpPr>
        <p:spPr>
          <a:xfrm rot="16200000" flipV="1">
            <a:off x="2989450" y="4722999"/>
            <a:ext cx="526681" cy="100013"/>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5" name="Connector: Curved 24">
            <a:extLst>
              <a:ext uri="{FF2B5EF4-FFF2-40B4-BE49-F238E27FC236}">
                <a16:creationId xmlns:a16="http://schemas.microsoft.com/office/drawing/2014/main" id="{0561341D-256C-3246-61EA-5701058FED0D}"/>
              </a:ext>
            </a:extLst>
          </p:cNvPr>
          <p:cNvCxnSpPr>
            <a:cxnSpLocks/>
          </p:cNvCxnSpPr>
          <p:nvPr/>
        </p:nvCxnSpPr>
        <p:spPr>
          <a:xfrm rot="5400000" flipH="1" flipV="1">
            <a:off x="3474063" y="4571818"/>
            <a:ext cx="526681" cy="40237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6" name="Connector: Curved 25">
            <a:extLst>
              <a:ext uri="{FF2B5EF4-FFF2-40B4-BE49-F238E27FC236}">
                <a16:creationId xmlns:a16="http://schemas.microsoft.com/office/drawing/2014/main" id="{B29C4740-CEF0-5822-E81D-C18D44B4D870}"/>
              </a:ext>
            </a:extLst>
          </p:cNvPr>
          <p:cNvCxnSpPr>
            <a:cxnSpLocks/>
          </p:cNvCxnSpPr>
          <p:nvPr/>
        </p:nvCxnSpPr>
        <p:spPr>
          <a:xfrm flipV="1">
            <a:off x="3938591" y="4607718"/>
            <a:ext cx="465913" cy="364786"/>
          </a:xfrm>
          <a:prstGeom prst="curvedConnector2">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7" name="Connector: Curved 36">
            <a:extLst>
              <a:ext uri="{FF2B5EF4-FFF2-40B4-BE49-F238E27FC236}">
                <a16:creationId xmlns:a16="http://schemas.microsoft.com/office/drawing/2014/main" id="{553F02F8-B580-AE76-7FDD-84BFF0B2F302}"/>
              </a:ext>
            </a:extLst>
          </p:cNvPr>
          <p:cNvCxnSpPr>
            <a:cxnSpLocks/>
          </p:cNvCxnSpPr>
          <p:nvPr/>
        </p:nvCxnSpPr>
        <p:spPr>
          <a:xfrm rot="16200000" flipV="1">
            <a:off x="4528406" y="4705072"/>
            <a:ext cx="394587" cy="14027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8" name="Connector: Curved 37">
            <a:extLst>
              <a:ext uri="{FF2B5EF4-FFF2-40B4-BE49-F238E27FC236}">
                <a16:creationId xmlns:a16="http://schemas.microsoft.com/office/drawing/2014/main" id="{0146B01D-D1B0-3E43-B901-6FE83633A924}"/>
              </a:ext>
            </a:extLst>
          </p:cNvPr>
          <p:cNvCxnSpPr>
            <a:cxnSpLocks/>
          </p:cNvCxnSpPr>
          <p:nvPr/>
        </p:nvCxnSpPr>
        <p:spPr>
          <a:xfrm rot="5400000" flipH="1" flipV="1">
            <a:off x="4858243" y="4625858"/>
            <a:ext cx="462836" cy="230456"/>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9" name="Connector: Curved 38">
            <a:extLst>
              <a:ext uri="{FF2B5EF4-FFF2-40B4-BE49-F238E27FC236}">
                <a16:creationId xmlns:a16="http://schemas.microsoft.com/office/drawing/2014/main" id="{24EDA534-121B-D813-9EF4-9944FCB05C29}"/>
              </a:ext>
            </a:extLst>
          </p:cNvPr>
          <p:cNvCxnSpPr>
            <a:cxnSpLocks/>
          </p:cNvCxnSpPr>
          <p:nvPr/>
        </p:nvCxnSpPr>
        <p:spPr>
          <a:xfrm rot="5400000" flipH="1" flipV="1">
            <a:off x="5271653" y="4648217"/>
            <a:ext cx="462836" cy="185738"/>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0" name="Connector: Curved 39">
            <a:extLst>
              <a:ext uri="{FF2B5EF4-FFF2-40B4-BE49-F238E27FC236}">
                <a16:creationId xmlns:a16="http://schemas.microsoft.com/office/drawing/2014/main" id="{DEFCAFB9-6538-00E0-F78F-C8C02523C7FE}"/>
              </a:ext>
            </a:extLst>
          </p:cNvPr>
          <p:cNvCxnSpPr>
            <a:cxnSpLocks/>
          </p:cNvCxnSpPr>
          <p:nvPr/>
        </p:nvCxnSpPr>
        <p:spPr>
          <a:xfrm rot="16200000" flipV="1">
            <a:off x="4084429" y="2127105"/>
            <a:ext cx="394587" cy="14027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1" name="Connector: Curved 40">
            <a:extLst>
              <a:ext uri="{FF2B5EF4-FFF2-40B4-BE49-F238E27FC236}">
                <a16:creationId xmlns:a16="http://schemas.microsoft.com/office/drawing/2014/main" id="{A8E7C09E-29EC-D68F-1611-9085DCBDA1F8}"/>
              </a:ext>
            </a:extLst>
          </p:cNvPr>
          <p:cNvCxnSpPr>
            <a:cxnSpLocks/>
          </p:cNvCxnSpPr>
          <p:nvPr/>
        </p:nvCxnSpPr>
        <p:spPr>
          <a:xfrm rot="5400000" flipH="1" flipV="1">
            <a:off x="4472774" y="2119534"/>
            <a:ext cx="365570" cy="18443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42" name="Plus Sign 41">
            <a:extLst>
              <a:ext uri="{FF2B5EF4-FFF2-40B4-BE49-F238E27FC236}">
                <a16:creationId xmlns:a16="http://schemas.microsoft.com/office/drawing/2014/main" id="{CB2442FA-DA56-1AC2-CEAC-084E9319ECED}"/>
              </a:ext>
            </a:extLst>
          </p:cNvPr>
          <p:cNvSpPr/>
          <p:nvPr/>
        </p:nvSpPr>
        <p:spPr>
          <a:xfrm rot="2714223">
            <a:off x="4246141" y="3026111"/>
            <a:ext cx="329773" cy="323132"/>
          </a:xfrm>
          <a:prstGeom prst="mathPlus">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n>
                <a:solidFill>
                  <a:srgbClr val="FFC000"/>
                </a:solidFill>
              </a:ln>
            </a:endParaRPr>
          </a:p>
        </p:txBody>
      </p:sp>
      <p:cxnSp>
        <p:nvCxnSpPr>
          <p:cNvPr id="43" name="Connector: Curved 42">
            <a:extLst>
              <a:ext uri="{FF2B5EF4-FFF2-40B4-BE49-F238E27FC236}">
                <a16:creationId xmlns:a16="http://schemas.microsoft.com/office/drawing/2014/main" id="{77C386D4-3BEF-E15A-25EB-90A266CC50D2}"/>
              </a:ext>
            </a:extLst>
          </p:cNvPr>
          <p:cNvCxnSpPr>
            <a:cxnSpLocks/>
          </p:cNvCxnSpPr>
          <p:nvPr/>
        </p:nvCxnSpPr>
        <p:spPr>
          <a:xfrm rot="5400000" flipH="1" flipV="1">
            <a:off x="3866865" y="3962036"/>
            <a:ext cx="1081736" cy="23768"/>
          </a:xfrm>
          <a:prstGeom prst="curvedConnector3">
            <a:avLst>
              <a:gd name="adj1" fmla="val 50000"/>
            </a:avLst>
          </a:prstGeom>
          <a:ln w="28575">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4" name="Connector: Curved 43">
            <a:extLst>
              <a:ext uri="{FF2B5EF4-FFF2-40B4-BE49-F238E27FC236}">
                <a16:creationId xmlns:a16="http://schemas.microsoft.com/office/drawing/2014/main" id="{8A42EEB5-85B1-E2B2-8574-A6426D29609C}"/>
              </a:ext>
            </a:extLst>
          </p:cNvPr>
          <p:cNvCxnSpPr>
            <a:cxnSpLocks/>
          </p:cNvCxnSpPr>
          <p:nvPr/>
        </p:nvCxnSpPr>
        <p:spPr>
          <a:xfrm rot="16200000" flipV="1">
            <a:off x="4201330" y="2771665"/>
            <a:ext cx="411013" cy="21972"/>
          </a:xfrm>
          <a:prstGeom prst="curvedConnector3">
            <a:avLst>
              <a:gd name="adj1" fmla="val 50000"/>
            </a:avLst>
          </a:prstGeom>
          <a:ln w="28575">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53" name="Picture 52" descr="A black and white of workers carrying tools&#10;&#10;AI-generated content may be incorrect.">
            <a:extLst>
              <a:ext uri="{FF2B5EF4-FFF2-40B4-BE49-F238E27FC236}">
                <a16:creationId xmlns:a16="http://schemas.microsoft.com/office/drawing/2014/main" id="{83FD5A1B-F056-032C-A9D3-BF213AC92221}"/>
              </a:ext>
            </a:extLst>
          </p:cNvPr>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60702" y="3189373"/>
            <a:ext cx="1552077" cy="1846972"/>
          </a:xfrm>
          <a:prstGeom prst="rect">
            <a:avLst/>
          </a:prstGeom>
        </p:spPr>
      </p:pic>
    </p:spTree>
    <p:extLst>
      <p:ext uri="{BB962C8B-B14F-4D97-AF65-F5344CB8AC3E}">
        <p14:creationId xmlns:p14="http://schemas.microsoft.com/office/powerpoint/2010/main" val="291919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1000"/>
                                        <p:tgtEl>
                                          <p:spTgt spid="24"/>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1000"/>
                                        <p:tgtEl>
                                          <p:spTgt spid="25"/>
                                        </p:tgtEl>
                                      </p:cBhvr>
                                    </p:animEffect>
                                  </p:childTnLst>
                                </p:cTn>
                              </p:par>
                              <p:par>
                                <p:cTn id="11" presetID="22" presetClass="entr" presetSubtype="4" repeatCount="indefinite"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1000"/>
                                        <p:tgtEl>
                                          <p:spTgt spid="26"/>
                                        </p:tgtEl>
                                      </p:cBhvr>
                                    </p:animEffect>
                                  </p:childTnLst>
                                </p:cTn>
                              </p:par>
                              <p:par>
                                <p:cTn id="14" presetID="22" presetClass="entr" presetSubtype="4" repeatCount="indefinite"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1000"/>
                                        <p:tgtEl>
                                          <p:spTgt spid="37"/>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1000"/>
                                        <p:tgtEl>
                                          <p:spTgt spid="38"/>
                                        </p:tgtEl>
                                      </p:cBhvr>
                                    </p:animEffect>
                                  </p:childTnLst>
                                </p:cTn>
                              </p:par>
                              <p:par>
                                <p:cTn id="20" presetID="22" presetClass="entr" presetSubtype="4" repeatCount="indefinite"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1000"/>
                                        <p:tgtEl>
                                          <p:spTgt spid="39"/>
                                        </p:tgtEl>
                                      </p:cBhvr>
                                    </p:animEffect>
                                  </p:childTnLst>
                                </p:cTn>
                              </p:par>
                              <p:par>
                                <p:cTn id="23" presetID="22" presetClass="entr" presetSubtype="4" repeatCount="indefinite"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1000"/>
                                        <p:tgtEl>
                                          <p:spTgt spid="22"/>
                                        </p:tgtEl>
                                      </p:cBhvr>
                                    </p:animEffect>
                                  </p:childTnLst>
                                </p:cTn>
                              </p:par>
                              <p:par>
                                <p:cTn id="26" presetID="22" presetClass="entr" presetSubtype="4" repeatCount="indefinite"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1000"/>
                                        <p:tgtEl>
                                          <p:spTgt spid="23"/>
                                        </p:tgtEl>
                                      </p:cBhvr>
                                    </p:animEffect>
                                  </p:childTnLst>
                                </p:cTn>
                              </p:par>
                              <p:par>
                                <p:cTn id="29" presetID="22" presetClass="entr" presetSubtype="4" repeatCount="indefinite"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1000"/>
                                        <p:tgtEl>
                                          <p:spTgt spid="21"/>
                                        </p:tgtEl>
                                      </p:cBhvr>
                                    </p:animEffect>
                                  </p:childTnLst>
                                </p:cTn>
                              </p:par>
                              <p:par>
                                <p:cTn id="32" presetID="22" presetClass="entr" presetSubtype="4" repeatCount="indefinite"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1000"/>
                                        <p:tgtEl>
                                          <p:spTgt spid="40"/>
                                        </p:tgtEl>
                                      </p:cBhvr>
                                    </p:animEffect>
                                  </p:childTnLst>
                                </p:cTn>
                              </p:par>
                              <p:par>
                                <p:cTn id="35" presetID="22" presetClass="entr" presetSubtype="4" repeatCount="indefinite"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1000"/>
                                        <p:tgtEl>
                                          <p:spTgt spid="41"/>
                                        </p:tgtEl>
                                      </p:cBhvr>
                                    </p:animEffect>
                                  </p:childTnLst>
                                </p:cTn>
                              </p:par>
                              <p:par>
                                <p:cTn id="38" presetID="8" presetClass="emph" presetSubtype="0" repeatCount="indefinite" fill="hold" grpId="0" nodeType="withEffect">
                                  <p:stCondLst>
                                    <p:cond delay="0"/>
                                  </p:stCondLst>
                                  <p:childTnLst>
                                    <p:animRot by="21600000">
                                      <p:cBhvr>
                                        <p:cTn id="39" dur="2000" fill="hold"/>
                                        <p:tgtEl>
                                          <p:spTgt spid="42"/>
                                        </p:tgtEl>
                                        <p:attrNameLst>
                                          <p:attrName>r</p:attrName>
                                        </p:attrNameLst>
                                      </p:cBhvr>
                                    </p:animRot>
                                  </p:childTnLst>
                                </p:cTn>
                              </p:par>
                              <p:par>
                                <p:cTn id="40" presetID="1" presetClass="exit" presetSubtype="0" fill="hold" nodeType="withEffect">
                                  <p:stCondLst>
                                    <p:cond delay="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23"/>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1"/>
                                        </p:tgtEl>
                                        <p:attrNameLst>
                                          <p:attrName>style.visibility</p:attrName>
                                        </p:attrNameLst>
                                      </p:cBhvr>
                                      <p:to>
                                        <p:strVal val="hidden"/>
                                      </p:to>
                                    </p:set>
                                  </p:childTnLst>
                                </p:cTn>
                              </p:par>
                              <p:par>
                                <p:cTn id="46" presetID="22" presetClass="entr" presetSubtype="4" repeatCount="indefinite"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down)">
                                      <p:cBhvr>
                                        <p:cTn id="48" dur="1000"/>
                                        <p:tgtEl>
                                          <p:spTgt spid="44"/>
                                        </p:tgtEl>
                                      </p:cBhvr>
                                    </p:animEffect>
                                  </p:childTnLst>
                                </p:cTn>
                              </p:par>
                              <p:par>
                                <p:cTn id="49" presetID="22" presetClass="entr" presetSubtype="4" repeatCount="indefinite"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down)">
                                      <p:cBhvr>
                                        <p:cTn id="5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648EA-60FC-52BB-ECFB-E1265D7F4CE0}"/>
              </a:ext>
            </a:extLst>
          </p:cNvPr>
          <p:cNvSpPr>
            <a:spLocks noGrp="1"/>
          </p:cNvSpPr>
          <p:nvPr>
            <p:ph type="title"/>
          </p:nvPr>
        </p:nvSpPr>
        <p:spPr/>
        <p:txBody>
          <a:bodyPr/>
          <a:lstStyle/>
          <a:p>
            <a:r>
              <a:rPr lang="en-DE">
                <a:solidFill>
                  <a:schemeClr val="accent2">
                    <a:lumMod val="75000"/>
                  </a:schemeClr>
                </a:solidFill>
              </a:rPr>
              <a:t>Current Challenges </a:t>
            </a:r>
            <a:endParaRPr lang="en-DE" dirty="0">
              <a:solidFill>
                <a:schemeClr val="accent2">
                  <a:lumMod val="75000"/>
                </a:schemeClr>
              </a:solidFill>
            </a:endParaRPr>
          </a:p>
        </p:txBody>
      </p:sp>
      <p:sp>
        <p:nvSpPr>
          <p:cNvPr id="3" name="Content Placeholder 2">
            <a:extLst>
              <a:ext uri="{FF2B5EF4-FFF2-40B4-BE49-F238E27FC236}">
                <a16:creationId xmlns:a16="http://schemas.microsoft.com/office/drawing/2014/main" id="{187FCC1D-CB5E-E529-4A4D-E1AB16FE32B5}"/>
              </a:ext>
            </a:extLst>
          </p:cNvPr>
          <p:cNvSpPr>
            <a:spLocks noGrp="1"/>
          </p:cNvSpPr>
          <p:nvPr>
            <p:ph idx="1"/>
          </p:nvPr>
        </p:nvSpPr>
        <p:spPr>
          <a:xfrm>
            <a:off x="838200" y="1825625"/>
            <a:ext cx="5895109" cy="4351338"/>
          </a:xfrm>
        </p:spPr>
        <p:txBody>
          <a:bodyPr>
            <a:normAutofit fontScale="92500" lnSpcReduction="10000"/>
          </a:bodyPr>
          <a:lstStyle/>
          <a:p>
            <a:pPr marL="463550" indent="-463550">
              <a:buClr>
                <a:schemeClr val="accent2">
                  <a:lumMod val="75000"/>
                </a:schemeClr>
              </a:buClr>
            </a:pPr>
            <a:r>
              <a:rPr lang="en-US" dirty="0"/>
              <a:t>Limited national data on radon levels, especially in public buildings</a:t>
            </a:r>
          </a:p>
          <a:p>
            <a:pPr marL="463550" indent="-463550">
              <a:buClr>
                <a:schemeClr val="accent2">
                  <a:lumMod val="75000"/>
                </a:schemeClr>
              </a:buClr>
            </a:pPr>
            <a:r>
              <a:rPr lang="en-US" dirty="0"/>
              <a:t>Lack of continuous or real-time monitoring systems</a:t>
            </a:r>
          </a:p>
          <a:p>
            <a:pPr marL="463550" indent="-463550">
              <a:buClr>
                <a:schemeClr val="accent2">
                  <a:lumMod val="75000"/>
                </a:schemeClr>
              </a:buClr>
            </a:pPr>
            <a:r>
              <a:rPr lang="en-US" dirty="0"/>
              <a:t>Low public awareness about radon risks</a:t>
            </a:r>
          </a:p>
          <a:p>
            <a:pPr marL="463550" indent="-463550">
              <a:buClr>
                <a:schemeClr val="accent2">
                  <a:lumMod val="75000"/>
                </a:schemeClr>
              </a:buClr>
            </a:pPr>
            <a:r>
              <a:rPr lang="en-US" dirty="0"/>
              <a:t>Existing radon-related projects are often fragmented or not followed up</a:t>
            </a:r>
          </a:p>
          <a:p>
            <a:pPr marL="463550" indent="-463550">
              <a:buClr>
                <a:schemeClr val="accent2">
                  <a:lumMod val="75000"/>
                </a:schemeClr>
              </a:buClr>
            </a:pPr>
            <a:r>
              <a:rPr lang="en-US" dirty="0"/>
              <a:t>Not integrated into broader European monitoring and policy frameworks</a:t>
            </a:r>
            <a:endParaRPr lang="en-DE" dirty="0"/>
          </a:p>
        </p:txBody>
      </p:sp>
      <p:pic>
        <p:nvPicPr>
          <p:cNvPr id="7" name="Picture 6" descr="A magnifying glass on a map&#10;&#10;AI-generated content may be incorrect.">
            <a:extLst>
              <a:ext uri="{FF2B5EF4-FFF2-40B4-BE49-F238E27FC236}">
                <a16:creationId xmlns:a16="http://schemas.microsoft.com/office/drawing/2014/main" id="{94D6365B-749D-ED0D-24F8-CE443FDE7242}"/>
              </a:ext>
            </a:extLst>
          </p:cNvPr>
          <p:cNvPicPr>
            <a:picLocks noChangeAspect="1"/>
          </p:cNvPicPr>
          <p:nvPr/>
        </p:nvPicPr>
        <p:blipFill>
          <a:blip r:embed="rId3"/>
          <a:srcRect l="6558" t="1" r="51206" b="1"/>
          <a:stretch>
            <a:fillRect/>
          </a:stretch>
        </p:blipFill>
        <p:spPr>
          <a:xfrm>
            <a:off x="6877266" y="0"/>
            <a:ext cx="531473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785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BA17C4-16A3-E41D-C835-C33116A029AF}"/>
              </a:ext>
            </a:extLst>
          </p:cNvPr>
          <p:cNvSpPr>
            <a:spLocks noGrp="1"/>
          </p:cNvSpPr>
          <p:nvPr>
            <p:ph idx="1"/>
          </p:nvPr>
        </p:nvSpPr>
        <p:spPr>
          <a:xfrm>
            <a:off x="520019" y="1251818"/>
            <a:ext cx="7747133" cy="3159018"/>
          </a:xfrm>
        </p:spPr>
        <p:txBody>
          <a:bodyPr>
            <a:noAutofit/>
          </a:bodyPr>
          <a:lstStyle/>
          <a:p>
            <a:r>
              <a:rPr lang="en-US" sz="2400" b="1" dirty="0">
                <a:solidFill>
                  <a:schemeClr val="accent2">
                    <a:lumMod val="75000"/>
                  </a:schemeClr>
                </a:solidFill>
                <a:latin typeface="+mj-lt"/>
              </a:rPr>
              <a:t>Geographical Factors:</a:t>
            </a:r>
            <a:br>
              <a:rPr lang="en-US" sz="2400" dirty="0">
                <a:solidFill>
                  <a:srgbClr val="7030A0"/>
                </a:solidFill>
                <a:latin typeface="+mj-lt"/>
              </a:rPr>
            </a:br>
            <a:r>
              <a:rPr lang="en-US" sz="2400" dirty="0">
                <a:latin typeface="+mj-lt"/>
              </a:rPr>
              <a:t>Georgia is a mountainous country with complex geology, increasing the potential for radon release from the soil and rock.</a:t>
            </a:r>
          </a:p>
          <a:p>
            <a:r>
              <a:rPr lang="en-US" sz="2400" b="1" dirty="0">
                <a:solidFill>
                  <a:schemeClr val="accent2">
                    <a:lumMod val="75000"/>
                  </a:schemeClr>
                </a:solidFill>
                <a:latin typeface="+mj-lt"/>
              </a:rPr>
              <a:t>Hydrogeological Activity:</a:t>
            </a:r>
            <a:br>
              <a:rPr lang="en-US" sz="2400" dirty="0">
                <a:solidFill>
                  <a:srgbClr val="7030A0"/>
                </a:solidFill>
                <a:latin typeface="+mj-lt"/>
              </a:rPr>
            </a:br>
            <a:r>
              <a:rPr lang="en-US" sz="2400" dirty="0">
                <a:latin typeface="+mj-lt"/>
              </a:rPr>
              <a:t>Presence of artesian waters and sulfur springs (e.g., Tbilisi sulfur baths) indicates active subsurface processes that may enhance radon transport.</a:t>
            </a:r>
          </a:p>
          <a:p>
            <a:r>
              <a:rPr lang="en-US" sz="2400" b="1" dirty="0">
                <a:solidFill>
                  <a:schemeClr val="accent2">
                    <a:lumMod val="75000"/>
                  </a:schemeClr>
                </a:solidFill>
                <a:latin typeface="+mj-lt"/>
              </a:rPr>
              <a:t>Living Conditions:</a:t>
            </a:r>
            <a:br>
              <a:rPr lang="en-US" sz="2400" dirty="0">
                <a:solidFill>
                  <a:srgbClr val="7030A0"/>
                </a:solidFill>
                <a:latin typeface="+mj-lt"/>
              </a:rPr>
            </a:br>
            <a:r>
              <a:rPr lang="en-US" sz="2400" dirty="0">
                <a:latin typeface="+mj-lt"/>
              </a:rPr>
              <a:t>A significant portion of the population resides in half-basement or ground-level dwellings, which are more vulnerable to radon infiltration.</a:t>
            </a:r>
          </a:p>
          <a:p>
            <a:endParaRPr lang="en-DE" sz="2400" dirty="0">
              <a:latin typeface="+mj-lt"/>
            </a:endParaRPr>
          </a:p>
        </p:txBody>
      </p:sp>
      <p:sp>
        <p:nvSpPr>
          <p:cNvPr id="4" name="Title 1">
            <a:extLst>
              <a:ext uri="{FF2B5EF4-FFF2-40B4-BE49-F238E27FC236}">
                <a16:creationId xmlns:a16="http://schemas.microsoft.com/office/drawing/2014/main" id="{0136BE8D-54FA-6895-4AE7-2000A8C3056A}"/>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solidFill>
                  <a:schemeClr val="accent2">
                    <a:lumMod val="75000"/>
                  </a:schemeClr>
                </a:solidFill>
              </a:rPr>
              <a:t>Why Investigate Radon in Georgia?</a:t>
            </a:r>
            <a:endParaRPr lang="en-DE" sz="4800" dirty="0">
              <a:solidFill>
                <a:schemeClr val="accent2">
                  <a:lumMod val="75000"/>
                </a:schemeClr>
              </a:solidFill>
            </a:endParaRPr>
          </a:p>
        </p:txBody>
      </p:sp>
      <p:pic>
        <p:nvPicPr>
          <p:cNvPr id="5" name="Picture 4">
            <a:extLst>
              <a:ext uri="{FF2B5EF4-FFF2-40B4-BE49-F238E27FC236}">
                <a16:creationId xmlns:a16="http://schemas.microsoft.com/office/drawing/2014/main" id="{5888BA94-C2C8-8096-255F-0E505844A15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267152" y="1639749"/>
            <a:ext cx="3924848" cy="4077269"/>
          </a:xfrm>
          <a:prstGeom prst="rect">
            <a:avLst/>
          </a:prstGeom>
        </p:spPr>
      </p:pic>
      <p:sp>
        <p:nvSpPr>
          <p:cNvPr id="11" name="TextBox 10">
            <a:extLst>
              <a:ext uri="{FF2B5EF4-FFF2-40B4-BE49-F238E27FC236}">
                <a16:creationId xmlns:a16="http://schemas.microsoft.com/office/drawing/2014/main" id="{10715D16-8698-8CAD-E12B-C41DB8CD3C66}"/>
              </a:ext>
            </a:extLst>
          </p:cNvPr>
          <p:cNvSpPr txBox="1"/>
          <p:nvPr/>
        </p:nvSpPr>
        <p:spPr>
          <a:xfrm>
            <a:off x="1212746" y="5606182"/>
            <a:ext cx="8942636" cy="109299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E97132">
                    <a:lumMod val="75000"/>
                  </a:srgbClr>
                </a:solidFill>
                <a:effectLst/>
                <a:uLnTx/>
                <a:uFillTx/>
                <a:latin typeface="Aptos Display" panose="02110004020202020204"/>
                <a:ea typeface="+mn-ea"/>
                <a:cs typeface="+mn-cs"/>
              </a:rPr>
              <a:t>Public Health Concern</a:t>
            </a:r>
            <a:br>
              <a:rPr kumimoji="0" lang="en-US" sz="2400" b="0" i="0" u="none" strike="noStrike" kern="1200" cap="none" spc="0" normalizeH="0" baseline="0" noProof="0" dirty="0">
                <a:ln>
                  <a:noFill/>
                </a:ln>
                <a:solidFill>
                  <a:srgbClr val="E97132">
                    <a:lumMod val="75000"/>
                  </a:srgbClr>
                </a:solidFill>
                <a:effectLst/>
                <a:uLnTx/>
                <a:uFillTx/>
                <a:latin typeface="Aptos Display" panose="02110004020202020204"/>
                <a:ea typeface="+mn-ea"/>
                <a:cs typeface="+mn-cs"/>
              </a:rPr>
            </a:br>
            <a:r>
              <a:rPr kumimoji="0" lang="en-US" sz="2400" b="0" i="0" u="none" strike="noStrike" kern="1200" cap="none" spc="0" normalizeH="0" baseline="0" noProof="0" dirty="0">
                <a:ln>
                  <a:noFill/>
                </a:ln>
                <a:solidFill>
                  <a:prstClr val="black"/>
                </a:solidFill>
                <a:effectLst/>
                <a:uLnTx/>
                <a:uFillTx/>
                <a:latin typeface="Aptos Display" panose="02110004020202020204"/>
                <a:ea typeface="+mn-ea"/>
                <a:cs typeface="+mn-cs"/>
              </a:rPr>
              <a:t>These combined factors suggest a </a:t>
            </a:r>
            <a:r>
              <a:rPr kumimoji="0" lang="en-US" sz="2400" i="0" u="none" strike="noStrike" kern="1200" cap="none" spc="0" normalizeH="0" baseline="0" noProof="0" dirty="0">
                <a:ln>
                  <a:noFill/>
                </a:ln>
                <a:solidFill>
                  <a:prstClr val="black"/>
                </a:solidFill>
                <a:effectLst/>
                <a:uLnTx/>
                <a:uFillTx/>
                <a:latin typeface="Aptos Display" panose="02110004020202020204"/>
                <a:ea typeface="+mn-ea"/>
                <a:cs typeface="+mn-cs"/>
              </a:rPr>
              <a:t>potentially elevated indoor radon risk, making local monitoring and risk assessment </a:t>
            </a:r>
            <a:r>
              <a:rPr kumimoji="0" lang="en-US" sz="2400" b="0" i="0" u="none" strike="noStrike" kern="1200" cap="none" spc="0" normalizeH="0" baseline="0" noProof="0" dirty="0">
                <a:ln>
                  <a:noFill/>
                </a:ln>
                <a:solidFill>
                  <a:prstClr val="black"/>
                </a:solidFill>
                <a:effectLst/>
                <a:uLnTx/>
                <a:uFillTx/>
                <a:latin typeface="Aptos Display" panose="02110004020202020204"/>
                <a:ea typeface="+mn-ea"/>
                <a:cs typeface="+mn-cs"/>
              </a:rPr>
              <a:t>essential</a:t>
            </a:r>
            <a:r>
              <a:rPr kumimoji="0" lang="ka-GE" sz="24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228278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BB48-251F-46ED-24A4-60FB07CAC40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1E8DFE-D8F7-0FDC-0EEA-E58483DAD67E}"/>
              </a:ext>
            </a:extLst>
          </p:cNvPr>
          <p:cNvSpPr>
            <a:spLocks noGrp="1"/>
          </p:cNvSpPr>
          <p:nvPr>
            <p:ph idx="1"/>
          </p:nvPr>
        </p:nvSpPr>
        <p:spPr>
          <a:xfrm>
            <a:off x="838200" y="1152144"/>
            <a:ext cx="10515600" cy="4351338"/>
          </a:xfrm>
        </p:spPr>
        <p:txBody>
          <a:bodyPr/>
          <a:lstStyle/>
          <a:p>
            <a:pPr marL="463550" indent="-463550">
              <a:buClr>
                <a:schemeClr val="accent2">
                  <a:lumMod val="75000"/>
                </a:schemeClr>
              </a:buClr>
            </a:pPr>
            <a:r>
              <a:rPr lang="en-US" dirty="0"/>
              <a:t>Protecting public health through comprehensive radon monitoring and dosimetry in urban Tbilisi</a:t>
            </a:r>
          </a:p>
          <a:p>
            <a:pPr marL="463550" indent="-463550">
              <a:buClr>
                <a:schemeClr val="accent2">
                  <a:lumMod val="75000"/>
                </a:schemeClr>
              </a:buClr>
            </a:pPr>
            <a:r>
              <a:rPr lang="en-US" dirty="0"/>
              <a:t>Three-year project: 2025-2028</a:t>
            </a:r>
          </a:p>
          <a:p>
            <a:pPr marL="463550" indent="-463550">
              <a:buClr>
                <a:schemeClr val="accent2">
                  <a:lumMod val="75000"/>
                </a:schemeClr>
              </a:buClr>
            </a:pPr>
            <a:r>
              <a:rPr lang="en-US" dirty="0"/>
              <a:t>Personnel:</a:t>
            </a:r>
          </a:p>
          <a:p>
            <a:pPr marL="914400" lvl="1" indent="-457200">
              <a:buClr>
                <a:schemeClr val="accent2">
                  <a:lumMod val="75000"/>
                </a:schemeClr>
              </a:buClr>
              <a:buFont typeface="Wingdings" panose="05000000000000000000" pitchFamily="2" charset="2"/>
              <a:buChar char="ü"/>
            </a:pPr>
            <a:r>
              <a:rPr lang="en-US" dirty="0"/>
              <a:t>Full-time: 6</a:t>
            </a:r>
          </a:p>
          <a:p>
            <a:pPr marL="914400" lvl="1" indent="-457200">
              <a:buClr>
                <a:schemeClr val="accent2">
                  <a:lumMod val="75000"/>
                </a:schemeClr>
              </a:buClr>
              <a:buFont typeface="Wingdings" panose="05000000000000000000" pitchFamily="2" charset="2"/>
              <a:buChar char="ü"/>
            </a:pPr>
            <a:r>
              <a:rPr lang="en-US" dirty="0"/>
              <a:t>Part-time: 2</a:t>
            </a:r>
          </a:p>
          <a:p>
            <a:pPr marL="463550" indent="-463550">
              <a:buClr>
                <a:schemeClr val="accent2">
                  <a:lumMod val="75000"/>
                </a:schemeClr>
              </a:buClr>
            </a:pPr>
            <a:r>
              <a:rPr lang="en-US" dirty="0"/>
              <a:t>Georgian Technical University</a:t>
            </a:r>
            <a:r>
              <a:rPr lang="ka-GE" dirty="0"/>
              <a:t>, </a:t>
            </a:r>
            <a:r>
              <a:rPr lang="ka-GE" dirty="0" err="1"/>
              <a:t>Istitute</a:t>
            </a:r>
            <a:r>
              <a:rPr lang="ka-GE" dirty="0"/>
              <a:t> “</a:t>
            </a:r>
            <a:r>
              <a:rPr lang="ka-GE" dirty="0" err="1"/>
              <a:t>Talga</a:t>
            </a:r>
            <a:r>
              <a:rPr lang="ka-GE" dirty="0"/>
              <a:t>“</a:t>
            </a:r>
            <a:endParaRPr lang="en-US" dirty="0"/>
          </a:p>
          <a:p>
            <a:pPr marL="463550" indent="-463550">
              <a:buClr>
                <a:schemeClr val="accent2">
                  <a:lumMod val="75000"/>
                </a:schemeClr>
              </a:buClr>
            </a:pPr>
            <a:r>
              <a:rPr lang="en-US" dirty="0"/>
              <a:t>Washington State University</a:t>
            </a:r>
          </a:p>
          <a:p>
            <a:pPr marL="463550" indent="-463550">
              <a:buClr>
                <a:schemeClr val="accent2">
                  <a:lumMod val="75000"/>
                </a:schemeClr>
              </a:buClr>
            </a:pPr>
            <a:r>
              <a:rPr lang="en-US" dirty="0"/>
              <a:t>RWTH Aachen University  </a:t>
            </a:r>
          </a:p>
          <a:p>
            <a:pPr marL="0" indent="0">
              <a:buClr>
                <a:srgbClr val="7650FF"/>
              </a:buClr>
              <a:buNone/>
            </a:pPr>
            <a:endParaRPr lang="en-DE" dirty="0"/>
          </a:p>
        </p:txBody>
      </p:sp>
      <p:sp>
        <p:nvSpPr>
          <p:cNvPr id="4" name="Title 1">
            <a:extLst>
              <a:ext uri="{FF2B5EF4-FFF2-40B4-BE49-F238E27FC236}">
                <a16:creationId xmlns:a16="http://schemas.microsoft.com/office/drawing/2014/main" id="{BE66D1E2-481C-22F8-9D9F-50C28BBE3F9F}"/>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GTU Radon Project</a:t>
            </a:r>
            <a:endParaRPr lang="en-DE" sz="4800" dirty="0">
              <a:solidFill>
                <a:schemeClr val="accent2">
                  <a:lumMod val="75000"/>
                </a:schemeClr>
              </a:solidFill>
            </a:endParaRPr>
          </a:p>
        </p:txBody>
      </p:sp>
      <p:pic>
        <p:nvPicPr>
          <p:cNvPr id="5" name="Picture 2" descr="Georgian Technical University - Studyingeorgia">
            <a:extLst>
              <a:ext uri="{FF2B5EF4-FFF2-40B4-BE49-F238E27FC236}">
                <a16:creationId xmlns:a16="http://schemas.microsoft.com/office/drawing/2014/main" id="{5A1147C1-8BDE-2042-EC61-B9D0D1B5C5CB}"/>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96611" y="580448"/>
            <a:ext cx="2154186" cy="21541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THS Resource Directory | Washington State University">
            <a:extLst>
              <a:ext uri="{FF2B5EF4-FFF2-40B4-BE49-F238E27FC236}">
                <a16:creationId xmlns:a16="http://schemas.microsoft.com/office/drawing/2014/main" id="{B6616443-4769-ADF8-0BB1-82F753744C0E}"/>
              </a:ext>
            </a:extLst>
          </p:cNvPr>
          <p:cNvPicPr>
            <a:picLocks noChangeAspect="1" noChangeArrowheads="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97059" y="4073236"/>
            <a:ext cx="2894941" cy="28949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4" descr="RWTH Aachen University | Rheinisch-Westfälische Technische Hochschule | EN">
            <a:extLst>
              <a:ext uri="{FF2B5EF4-FFF2-40B4-BE49-F238E27FC236}">
                <a16:creationId xmlns:a16="http://schemas.microsoft.com/office/drawing/2014/main" id="{B5142C90-307E-BB0A-EE14-D5DF3AA06ABB}"/>
              </a:ext>
            </a:extLst>
          </p:cNvPr>
          <p:cNvPicPr>
            <a:picLocks noChangeAspect="1" noChangeArrowheads="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827554" y="3000086"/>
            <a:ext cx="1892300" cy="107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97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FD63-F4D8-0589-412C-F8D515FFEB1D}"/>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93A4793-248E-4C8F-FEE7-260B93F6E995}"/>
              </a:ext>
            </a:extLst>
          </p:cNvPr>
          <p:cNvSpPr>
            <a:spLocks noGrp="1"/>
          </p:cNvSpPr>
          <p:nvPr>
            <p:ph idx="1"/>
          </p:nvPr>
        </p:nvSpPr>
        <p:spPr>
          <a:xfrm>
            <a:off x="561103" y="1346111"/>
            <a:ext cx="6670970" cy="4351338"/>
          </a:xfrm>
        </p:spPr>
        <p:txBody>
          <a:bodyPr>
            <a:normAutofit/>
          </a:bodyPr>
          <a:lstStyle/>
          <a:p>
            <a:pPr marL="463550" indent="-463550">
              <a:buClr>
                <a:schemeClr val="accent2">
                  <a:lumMod val="75000"/>
                </a:schemeClr>
              </a:buClr>
            </a:pPr>
            <a:r>
              <a:rPr lang="en-US" sz="2400" dirty="0"/>
              <a:t>FY1 – Data Collection &amp; Public Engagement</a:t>
            </a:r>
          </a:p>
          <a:p>
            <a:pPr marL="463550" indent="-463550">
              <a:buClr>
                <a:schemeClr val="accent2">
                  <a:lumMod val="75000"/>
                </a:schemeClr>
              </a:buClr>
            </a:pPr>
            <a:r>
              <a:rPr lang="en-DE" sz="2400" dirty="0"/>
              <a:t>FY2 – Expansion &amp; Risk Mapping</a:t>
            </a:r>
            <a:endParaRPr lang="en-US" sz="2400" dirty="0"/>
          </a:p>
          <a:p>
            <a:pPr marL="463550" indent="-463550">
              <a:buClr>
                <a:schemeClr val="accent2">
                  <a:lumMod val="75000"/>
                </a:schemeClr>
              </a:buClr>
            </a:pPr>
            <a:r>
              <a:rPr lang="en-US" sz="2400" dirty="0"/>
              <a:t>FY3 – Finalization &amp; Recommendations</a:t>
            </a:r>
            <a:endParaRPr lang="en-DE" sz="2400" dirty="0"/>
          </a:p>
        </p:txBody>
      </p:sp>
      <p:sp>
        <p:nvSpPr>
          <p:cNvPr id="9" name="Title 1">
            <a:extLst>
              <a:ext uri="{FF2B5EF4-FFF2-40B4-BE49-F238E27FC236}">
                <a16:creationId xmlns:a16="http://schemas.microsoft.com/office/drawing/2014/main" id="{2EE0F362-822F-D0AE-2881-8E248DD3FDE0}"/>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Project Goals</a:t>
            </a:r>
            <a:endParaRPr lang="en-DE" sz="4800" dirty="0">
              <a:solidFill>
                <a:schemeClr val="accent2">
                  <a:lumMod val="75000"/>
                </a:schemeClr>
              </a:solidFill>
            </a:endParaRPr>
          </a:p>
        </p:txBody>
      </p:sp>
      <p:graphicFrame>
        <p:nvGraphicFramePr>
          <p:cNvPr id="12" name="Diagram 11">
            <a:extLst>
              <a:ext uri="{FF2B5EF4-FFF2-40B4-BE49-F238E27FC236}">
                <a16:creationId xmlns:a16="http://schemas.microsoft.com/office/drawing/2014/main" id="{70628E2D-AFBB-7B67-E22D-B1EEA17A69CB}"/>
              </a:ext>
            </a:extLst>
          </p:cNvPr>
          <p:cNvGraphicFramePr/>
          <p:nvPr>
            <p:extLst>
              <p:ext uri="{D42A27DB-BD31-4B8C-83A1-F6EECF244321}">
                <p14:modId xmlns:p14="http://schemas.microsoft.com/office/powerpoint/2010/main" val="2925797720"/>
              </p:ext>
            </p:extLst>
          </p:nvPr>
        </p:nvGraphicFramePr>
        <p:xfrm>
          <a:off x="5937249" y="1346111"/>
          <a:ext cx="6254751" cy="4865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FF2B5EF4-FFF2-40B4-BE49-F238E27FC236}">
                <a16:creationId xmlns:a16="http://schemas.microsoft.com/office/drawing/2014/main" id="{9D87834D-111D-C8D5-9B11-4E7247B2AD5D}"/>
              </a:ext>
            </a:extLst>
          </p:cNvPr>
          <p:cNvGraphicFramePr/>
          <p:nvPr>
            <p:extLst>
              <p:ext uri="{D42A27DB-BD31-4B8C-83A1-F6EECF244321}">
                <p14:modId xmlns:p14="http://schemas.microsoft.com/office/powerpoint/2010/main" val="1020369383"/>
              </p:ext>
            </p:extLst>
          </p:nvPr>
        </p:nvGraphicFramePr>
        <p:xfrm>
          <a:off x="7702056" y="2548171"/>
          <a:ext cx="2725136" cy="27024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8" name="Picture 17" descr="A close-up of words">
            <a:extLst>
              <a:ext uri="{FF2B5EF4-FFF2-40B4-BE49-F238E27FC236}">
                <a16:creationId xmlns:a16="http://schemas.microsoft.com/office/drawing/2014/main" id="{D1C8FCBC-EBFB-FF98-FCE6-8B0C3566DEB1}"/>
              </a:ext>
            </a:extLst>
          </p:cNvPr>
          <p:cNvPicPr>
            <a:picLocks noChangeAspect="1"/>
          </p:cNvPicPr>
          <p:nvPr/>
        </p:nvPicPr>
        <p:blipFill>
          <a:blip r:embed="rId13">
            <a:clrChange>
              <a:clrFrom>
                <a:srgbClr val="FEFEFE"/>
              </a:clrFrom>
              <a:clrTo>
                <a:srgbClr val="FEFEFE">
                  <a:alpha val="0"/>
                </a:srgbClr>
              </a:clrTo>
            </a:clrChange>
          </a:blip>
          <a:srcRect t="22424" b="16923"/>
          <a:stretch>
            <a:fillRect/>
          </a:stretch>
        </p:blipFill>
        <p:spPr>
          <a:xfrm>
            <a:off x="374073" y="2698405"/>
            <a:ext cx="6254751" cy="3793705"/>
          </a:xfrm>
          <a:prstGeom prst="rect">
            <a:avLst/>
          </a:prstGeom>
        </p:spPr>
      </p:pic>
    </p:spTree>
    <p:extLst>
      <p:ext uri="{BB962C8B-B14F-4D97-AF65-F5344CB8AC3E}">
        <p14:creationId xmlns:p14="http://schemas.microsoft.com/office/powerpoint/2010/main" val="301347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9CDF470-83EA-5C6B-9A25-B42EC5FC081E}"/>
              </a:ext>
            </a:extLst>
          </p:cNvPr>
          <p:cNvSpPr/>
          <p:nvPr/>
        </p:nvSpPr>
        <p:spPr>
          <a:xfrm>
            <a:off x="3254644" y="495946"/>
            <a:ext cx="4695986" cy="1937288"/>
          </a:xfrm>
          <a:prstGeom prst="ellipse">
            <a:avLst/>
          </a:prstGeom>
          <a:solidFill>
            <a:schemeClr val="accent2">
              <a:lumMod val="75000"/>
            </a:schemeClr>
          </a:solidFill>
          <a:ln>
            <a:solidFill>
              <a:schemeClr val="accent2">
                <a:lumMod val="75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DE" sz="3200" dirty="0"/>
              <a:t>Project Scope </a:t>
            </a:r>
          </a:p>
        </p:txBody>
      </p:sp>
      <p:cxnSp>
        <p:nvCxnSpPr>
          <p:cNvPr id="15" name="Straight Arrow Connector 14">
            <a:extLst>
              <a:ext uri="{FF2B5EF4-FFF2-40B4-BE49-F238E27FC236}">
                <a16:creationId xmlns:a16="http://schemas.microsoft.com/office/drawing/2014/main" id="{76AC2877-9B90-54A0-EDE7-46E176E00AC4}"/>
              </a:ext>
            </a:extLst>
          </p:cNvPr>
          <p:cNvCxnSpPr>
            <a:cxnSpLocks/>
          </p:cNvCxnSpPr>
          <p:nvPr/>
        </p:nvCxnSpPr>
        <p:spPr>
          <a:xfrm flipH="1">
            <a:off x="4138047" y="2450670"/>
            <a:ext cx="960895" cy="1129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645067E-97A5-7059-8094-03A90AB97881}"/>
              </a:ext>
            </a:extLst>
          </p:cNvPr>
          <p:cNvCxnSpPr>
            <a:cxnSpLocks/>
          </p:cNvCxnSpPr>
          <p:nvPr/>
        </p:nvCxnSpPr>
        <p:spPr>
          <a:xfrm>
            <a:off x="6108916" y="2450670"/>
            <a:ext cx="1123628" cy="1129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ounded Rectangle 20">
            <a:extLst>
              <a:ext uri="{FF2B5EF4-FFF2-40B4-BE49-F238E27FC236}">
                <a16:creationId xmlns:a16="http://schemas.microsoft.com/office/drawing/2014/main" id="{400604FC-8667-9B97-C2D5-8E9F2B887584}"/>
              </a:ext>
            </a:extLst>
          </p:cNvPr>
          <p:cNvSpPr/>
          <p:nvPr/>
        </p:nvSpPr>
        <p:spPr>
          <a:xfrm>
            <a:off x="1379348" y="3597544"/>
            <a:ext cx="3239146" cy="3053166"/>
          </a:xfrm>
          <a:prstGeom prst="roundRect">
            <a:avLst/>
          </a:prstGeom>
          <a:solidFill>
            <a:schemeClr val="accent2">
              <a:lumMod val="75000"/>
            </a:schemeClr>
          </a:solidFill>
          <a:ln>
            <a:solidFill>
              <a:schemeClr val="accent2">
                <a:lumMod val="75000"/>
              </a:schemeClr>
            </a:solidFill>
          </a:ln>
        </p:spPr>
        <p:style>
          <a:lnRef idx="1">
            <a:schemeClr val="accent5"/>
          </a:lnRef>
          <a:fillRef idx="2">
            <a:schemeClr val="accent5"/>
          </a:fillRef>
          <a:effectRef idx="1">
            <a:schemeClr val="accent5"/>
          </a:effectRef>
          <a:fontRef idx="minor">
            <a:schemeClr val="dk1"/>
          </a:fontRef>
        </p:style>
        <p:txBody>
          <a:bodyPr tIns="182880" rIns="91440" rtlCol="0" anchor="ctr"/>
          <a:lstStyle/>
          <a:p>
            <a:r>
              <a:rPr lang="en-US" b="1" dirty="0">
                <a:solidFill>
                  <a:schemeClr val="bg1"/>
                </a:solidFill>
              </a:rPr>
              <a:t>Health &amp; Society</a:t>
            </a:r>
          </a:p>
          <a:p>
            <a:endParaRPr lang="en-US" b="1" dirty="0">
              <a:solidFill>
                <a:schemeClr val="bg1"/>
              </a:solidFill>
            </a:endParaRPr>
          </a:p>
          <a:p>
            <a:pPr marL="285750" indent="-285750">
              <a:buFont typeface="Arial" panose="020B0604020202020204" pitchFamily="34" charset="0"/>
              <a:buChar char="•"/>
            </a:pPr>
            <a:r>
              <a:rPr lang="en-US" dirty="0">
                <a:solidFill>
                  <a:schemeClr val="bg1"/>
                </a:solidFill>
              </a:rPr>
              <a:t>Population Health Data</a:t>
            </a:r>
          </a:p>
          <a:p>
            <a:pPr marL="285750" indent="-285750">
              <a:buFont typeface="Arial" panose="020B0604020202020204" pitchFamily="34" charset="0"/>
              <a:buChar char="•"/>
            </a:pPr>
            <a:r>
              <a:rPr lang="en-US" dirty="0">
                <a:solidFill>
                  <a:schemeClr val="bg1"/>
                </a:solidFill>
              </a:rPr>
              <a:t>Risk Zones &amp; Vulnerability</a:t>
            </a:r>
          </a:p>
          <a:p>
            <a:pPr marL="285750" indent="-285750">
              <a:buFont typeface="Arial" panose="020B0604020202020204" pitchFamily="34" charset="0"/>
              <a:buChar char="•"/>
            </a:pPr>
            <a:r>
              <a:rPr lang="en-US" dirty="0">
                <a:solidFill>
                  <a:schemeClr val="bg1"/>
                </a:solidFill>
              </a:rPr>
              <a:t>Public Awareness</a:t>
            </a:r>
          </a:p>
          <a:p>
            <a:pPr marL="285750" indent="-285750">
              <a:buFont typeface="Arial" panose="020B0604020202020204" pitchFamily="34" charset="0"/>
              <a:buChar char="•"/>
            </a:pPr>
            <a:r>
              <a:rPr lang="en-US" dirty="0">
                <a:solidFill>
                  <a:schemeClr val="bg1"/>
                </a:solidFill>
              </a:rPr>
              <a:t>Safety Recommendations</a:t>
            </a:r>
          </a:p>
          <a:p>
            <a:endParaRPr lang="en-US" dirty="0"/>
          </a:p>
        </p:txBody>
      </p:sp>
      <p:sp>
        <p:nvSpPr>
          <p:cNvPr id="22" name="Rounded Rectangle 21">
            <a:extLst>
              <a:ext uri="{FF2B5EF4-FFF2-40B4-BE49-F238E27FC236}">
                <a16:creationId xmlns:a16="http://schemas.microsoft.com/office/drawing/2014/main" id="{249F112A-0587-E4F8-BCD7-BC4BCF9E4389}"/>
              </a:ext>
            </a:extLst>
          </p:cNvPr>
          <p:cNvSpPr/>
          <p:nvPr/>
        </p:nvSpPr>
        <p:spPr>
          <a:xfrm>
            <a:off x="6331057" y="3597544"/>
            <a:ext cx="3239146" cy="3053166"/>
          </a:xfrm>
          <a:prstGeom prst="roundRect">
            <a:avLst/>
          </a:prstGeom>
          <a:solidFill>
            <a:schemeClr val="accent2">
              <a:lumMod val="75000"/>
            </a:schemeClr>
          </a:solidFill>
          <a:ln>
            <a:solidFill>
              <a:schemeClr val="accent2">
                <a:lumMod val="75000"/>
              </a:schemeClr>
            </a:solidFill>
          </a:ln>
        </p:spPr>
        <p:style>
          <a:lnRef idx="1">
            <a:schemeClr val="accent5"/>
          </a:lnRef>
          <a:fillRef idx="2">
            <a:schemeClr val="accent5"/>
          </a:fillRef>
          <a:effectRef idx="1">
            <a:schemeClr val="accent5"/>
          </a:effectRef>
          <a:fontRef idx="minor">
            <a:schemeClr val="dk1"/>
          </a:fontRef>
        </p:style>
        <p:txBody>
          <a:bodyPr tIns="0" rtlCol="0" anchor="ctr"/>
          <a:lstStyle/>
          <a:p>
            <a:r>
              <a:rPr lang="en-US" b="1" dirty="0">
                <a:solidFill>
                  <a:schemeClr val="bg1"/>
                </a:solidFill>
              </a:rPr>
              <a:t>Scientific Research</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Geology &amp; Rock Types</a:t>
            </a:r>
          </a:p>
          <a:p>
            <a:pPr marL="285750" indent="-285750">
              <a:buFont typeface="Arial" panose="020B0604020202020204" pitchFamily="34" charset="0"/>
              <a:buChar char="•"/>
            </a:pPr>
            <a:r>
              <a:rPr lang="en-US" dirty="0">
                <a:solidFill>
                  <a:schemeClr val="bg1"/>
                </a:solidFill>
              </a:rPr>
              <a:t>Seismic &amp; Radon Maps</a:t>
            </a:r>
          </a:p>
          <a:p>
            <a:pPr marL="285750" indent="-285750">
              <a:buFont typeface="Arial" panose="020B0604020202020204" pitchFamily="34" charset="0"/>
              <a:buChar char="•"/>
            </a:pPr>
            <a:r>
              <a:rPr lang="en-US" dirty="0">
                <a:solidFill>
                  <a:schemeClr val="bg1"/>
                </a:solidFill>
              </a:rPr>
              <a:t>Radon Concentration Patterns</a:t>
            </a:r>
          </a:p>
          <a:p>
            <a:pPr marL="285750" indent="-285750">
              <a:buFont typeface="Arial" panose="020B0604020202020204" pitchFamily="34" charset="0"/>
              <a:buChar char="•"/>
            </a:pPr>
            <a:r>
              <a:rPr lang="en-US" dirty="0">
                <a:solidFill>
                  <a:schemeClr val="bg1"/>
                </a:solidFill>
              </a:rPr>
              <a:t>Correlation Analysis</a:t>
            </a:r>
          </a:p>
          <a:p>
            <a:pPr marL="285750" indent="-285750" algn="ctr">
              <a:buFont typeface="Arial" panose="020B0604020202020204" pitchFamily="34" charset="0"/>
              <a:buChar char="•"/>
            </a:pPr>
            <a:endParaRPr lang="en-DE" dirty="0"/>
          </a:p>
        </p:txBody>
      </p:sp>
      <p:pic>
        <p:nvPicPr>
          <p:cNvPr id="1028" name="Picture 4">
            <a:extLst>
              <a:ext uri="{FF2B5EF4-FFF2-40B4-BE49-F238E27FC236}">
                <a16:creationId xmlns:a16="http://schemas.microsoft.com/office/drawing/2014/main" id="{748ABFB9-C3BB-3971-5244-6F3165CA031C}"/>
              </a:ext>
            </a:extLst>
          </p:cNvPr>
          <p:cNvPicPr>
            <a:picLocks noChangeAspect="1" noChangeArrowheads="1"/>
          </p:cNvPicPr>
          <p:nvPr/>
        </p:nvPicPr>
        <p:blipFill>
          <a:blip r:embed="rId3"/>
          <a:srcRect/>
          <a:stretch/>
        </p:blipFill>
        <p:spPr bwMode="auto">
          <a:xfrm>
            <a:off x="343084" y="899566"/>
            <a:ext cx="2750775" cy="24288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465016E-DEAB-1E77-73B7-96186132C237}"/>
              </a:ext>
            </a:extLst>
          </p:cNvPr>
          <p:cNvPicPr>
            <a:picLocks noChangeAspect="1" noChangeArrowheads="1"/>
          </p:cNvPicPr>
          <p:nvPr/>
        </p:nvPicPr>
        <p:blipFill>
          <a:blip r:embed="rId4"/>
          <a:srcRect/>
          <a:stretch/>
        </p:blipFill>
        <p:spPr bwMode="auto">
          <a:xfrm>
            <a:off x="8378281" y="1440657"/>
            <a:ext cx="3419995" cy="2020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4203DD-5CDE-B7D6-C0D5-3454363DD864}"/>
              </a:ext>
            </a:extLst>
          </p:cNvPr>
          <p:cNvSpPr txBox="1"/>
          <p:nvPr/>
        </p:nvSpPr>
        <p:spPr>
          <a:xfrm>
            <a:off x="8378281" y="738514"/>
            <a:ext cx="3419995" cy="523220"/>
          </a:xfrm>
          <a:prstGeom prst="rect">
            <a:avLst/>
          </a:prstGeom>
          <a:noFill/>
        </p:spPr>
        <p:txBody>
          <a:bodyPr wrap="square">
            <a:spAutoFit/>
          </a:bodyPr>
          <a:lstStyle/>
          <a:p>
            <a:r>
              <a:rPr lang="en-US" sz="1400" dirty="0">
                <a:effectLst/>
                <a:latin typeface="Times New Roman" panose="02020603050405020304" pitchFamily="18" charset="0"/>
              </a:rPr>
              <a:t>SH-99 map for Georgia from GSHAP project (authors: D. Giardini, G. </a:t>
            </a:r>
            <a:r>
              <a:rPr lang="en-US" sz="1400" dirty="0" err="1">
                <a:effectLst/>
                <a:latin typeface="Times New Roman" panose="02020603050405020304" pitchFamily="18" charset="0"/>
              </a:rPr>
              <a:t>Gruntal</a:t>
            </a:r>
            <a:r>
              <a:rPr lang="en-US" sz="1400" dirty="0">
                <a:effectLst/>
                <a:latin typeface="Times New Roman" panose="02020603050405020304" pitchFamily="18" charset="0"/>
              </a:rPr>
              <a:t> et al.). </a:t>
            </a:r>
          </a:p>
        </p:txBody>
      </p:sp>
    </p:spTree>
    <p:extLst>
      <p:ext uri="{BB962C8B-B14F-4D97-AF65-F5344CB8AC3E}">
        <p14:creationId xmlns:p14="http://schemas.microsoft.com/office/powerpoint/2010/main" val="1659547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00E29-8032-A4E2-C398-306001ADB5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3863A9-C509-08D2-93D3-60D4B7F3E5BB}"/>
              </a:ext>
            </a:extLst>
          </p:cNvPr>
          <p:cNvSpPr>
            <a:spLocks noGrp="1"/>
          </p:cNvSpPr>
          <p:nvPr>
            <p:ph type="title"/>
          </p:nvPr>
        </p:nvSpPr>
        <p:spPr>
          <a:xfrm>
            <a:off x="0" y="1127126"/>
            <a:ext cx="12192000" cy="521566"/>
          </a:xfrm>
          <a:solidFill>
            <a:schemeClr val="bg1">
              <a:alpha val="42000"/>
            </a:schemeClr>
          </a:solidFill>
        </p:spPr>
        <p:txBody>
          <a:bodyPr lIns="914400">
            <a:noAutofit/>
          </a:bodyPr>
          <a:lstStyle/>
          <a:p>
            <a:r>
              <a:rPr lang="en-US" sz="4800" dirty="0">
                <a:solidFill>
                  <a:schemeClr val="accent2">
                    <a:lumMod val="75000"/>
                  </a:schemeClr>
                </a:solidFill>
              </a:rPr>
              <a:t>O</a:t>
            </a:r>
            <a:r>
              <a:rPr lang="en-DE" sz="4800" dirty="0">
                <a:solidFill>
                  <a:schemeClr val="accent2">
                    <a:lumMod val="75000"/>
                  </a:schemeClr>
                </a:solidFill>
              </a:rPr>
              <a:t>utline</a:t>
            </a:r>
          </a:p>
        </p:txBody>
      </p:sp>
      <p:sp>
        <p:nvSpPr>
          <p:cNvPr id="3" name="Content Placeholder 2">
            <a:extLst>
              <a:ext uri="{FF2B5EF4-FFF2-40B4-BE49-F238E27FC236}">
                <a16:creationId xmlns:a16="http://schemas.microsoft.com/office/drawing/2014/main" id="{20FBD391-BDF6-CB9C-518E-E96B62865E26}"/>
              </a:ext>
            </a:extLst>
          </p:cNvPr>
          <p:cNvSpPr>
            <a:spLocks noGrp="1"/>
          </p:cNvSpPr>
          <p:nvPr>
            <p:ph idx="1"/>
          </p:nvPr>
        </p:nvSpPr>
        <p:spPr>
          <a:xfrm>
            <a:off x="0" y="1914525"/>
            <a:ext cx="12192000" cy="4429126"/>
          </a:xfrm>
        </p:spPr>
        <p:txBody>
          <a:bodyPr lIns="914400">
            <a:normAutofit/>
          </a:bodyPr>
          <a:lstStyle/>
          <a:p>
            <a:pPr>
              <a:lnSpc>
                <a:spcPct val="150000"/>
              </a:lnSpc>
              <a:buClr>
                <a:schemeClr val="accent2">
                  <a:lumMod val="75000"/>
                </a:schemeClr>
              </a:buClr>
            </a:pPr>
            <a:r>
              <a:rPr lang="en-US" dirty="0"/>
              <a:t>Introduction and motivation</a:t>
            </a:r>
          </a:p>
          <a:p>
            <a:pPr>
              <a:lnSpc>
                <a:spcPct val="150000"/>
              </a:lnSpc>
              <a:buClr>
                <a:schemeClr val="accent2">
                  <a:lumMod val="75000"/>
                </a:schemeClr>
              </a:buClr>
            </a:pPr>
            <a:r>
              <a:rPr lang="en-US" dirty="0"/>
              <a:t>Previous studies </a:t>
            </a:r>
          </a:p>
          <a:p>
            <a:pPr>
              <a:lnSpc>
                <a:spcPct val="150000"/>
              </a:lnSpc>
              <a:buClr>
                <a:schemeClr val="accent2">
                  <a:lumMod val="75000"/>
                </a:schemeClr>
              </a:buClr>
            </a:pPr>
            <a:r>
              <a:rPr lang="en-US" dirty="0"/>
              <a:t>Project overview</a:t>
            </a:r>
          </a:p>
          <a:p>
            <a:pPr>
              <a:lnSpc>
                <a:spcPct val="150000"/>
              </a:lnSpc>
              <a:buClr>
                <a:schemeClr val="accent2">
                  <a:lumMod val="75000"/>
                </a:schemeClr>
              </a:buClr>
            </a:pPr>
            <a:r>
              <a:rPr lang="en-US" dirty="0"/>
              <a:t>Future directions</a:t>
            </a:r>
          </a:p>
        </p:txBody>
      </p:sp>
      <p:pic>
        <p:nvPicPr>
          <p:cNvPr id="6" name="Picture 5" descr="A logo with a house and text">
            <a:extLst>
              <a:ext uri="{FF2B5EF4-FFF2-40B4-BE49-F238E27FC236}">
                <a16:creationId xmlns:a16="http://schemas.microsoft.com/office/drawing/2014/main" id="{87ACC183-8443-BD05-4790-DBB0B93292C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rcRect l="-19056" t="-23600" b="-30802"/>
          <a:stretch>
            <a:fillRect/>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solidFill>
            <a:srgbClr val="F3FFFF"/>
          </a:solidFill>
        </p:spPr>
      </p:pic>
      <p:pic>
        <p:nvPicPr>
          <p:cNvPr id="7" name="Picture 6">
            <a:extLst>
              <a:ext uri="{FF2B5EF4-FFF2-40B4-BE49-F238E27FC236}">
                <a16:creationId xmlns:a16="http://schemas.microsoft.com/office/drawing/2014/main" id="{CDBF21E9-76A8-B14C-8FB8-57C9AC2CE5E9}"/>
              </a:ext>
            </a:extLst>
          </p:cNvPr>
          <p:cNvPicPr>
            <a:picLocks noChangeAspect="1"/>
          </p:cNvPicPr>
          <p:nvPr/>
        </p:nvPicPr>
        <p:blipFill>
          <a:blip r:embed="rId5"/>
          <a:srcRect l="15420" r="11274" b="1"/>
          <a:stretch>
            <a:fillRect/>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4180440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28A9-89FF-8F48-8B50-E4524167BFE1}"/>
              </a:ext>
            </a:extLst>
          </p:cNvPr>
          <p:cNvSpPr>
            <a:spLocks noGrp="1"/>
          </p:cNvSpPr>
          <p:nvPr>
            <p:ph type="title"/>
          </p:nvPr>
        </p:nvSpPr>
        <p:spPr>
          <a:xfrm>
            <a:off x="88112" y="464602"/>
            <a:ext cx="7642140" cy="64978"/>
          </a:xfrm>
        </p:spPr>
        <p:txBody>
          <a:bodyPr>
            <a:noAutofit/>
          </a:bodyPr>
          <a:lstStyle/>
          <a:p>
            <a:r>
              <a:rPr lang="en-US" sz="3600" dirty="0">
                <a:solidFill>
                  <a:schemeClr val="accent2">
                    <a:lumMod val="75000"/>
                  </a:schemeClr>
                </a:solidFill>
              </a:rPr>
              <a:t>Previous Studies</a:t>
            </a:r>
            <a:endParaRPr lang="en-DE" sz="3600" dirty="0">
              <a:solidFill>
                <a:schemeClr val="accent2">
                  <a:lumMod val="75000"/>
                </a:schemeClr>
              </a:solidFill>
            </a:endParaRPr>
          </a:p>
        </p:txBody>
      </p:sp>
      <p:sp>
        <p:nvSpPr>
          <p:cNvPr id="6" name="TextBox 5">
            <a:extLst>
              <a:ext uri="{FF2B5EF4-FFF2-40B4-BE49-F238E27FC236}">
                <a16:creationId xmlns:a16="http://schemas.microsoft.com/office/drawing/2014/main" id="{DCF03B67-E489-04E7-0F52-AA0E48457148}"/>
              </a:ext>
            </a:extLst>
          </p:cNvPr>
          <p:cNvSpPr txBox="1"/>
          <p:nvPr/>
        </p:nvSpPr>
        <p:spPr>
          <a:xfrm>
            <a:off x="9663953" y="5540188"/>
            <a:ext cx="184731" cy="369332"/>
          </a:xfrm>
          <a:prstGeom prst="rect">
            <a:avLst/>
          </a:prstGeom>
          <a:noFill/>
        </p:spPr>
        <p:txBody>
          <a:bodyPr wrap="none" rtlCol="0">
            <a:spAutoFit/>
          </a:bodyPr>
          <a:lstStyle/>
          <a:p>
            <a:endParaRPr lang="en-DE" dirty="0"/>
          </a:p>
        </p:txBody>
      </p:sp>
      <p:pic>
        <p:nvPicPr>
          <p:cNvPr id="9" name="Picture 8">
            <a:extLst>
              <a:ext uri="{FF2B5EF4-FFF2-40B4-BE49-F238E27FC236}">
                <a16:creationId xmlns:a16="http://schemas.microsoft.com/office/drawing/2014/main" id="{6C576C8B-08AF-D650-B289-63B066A26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3694"/>
            <a:ext cx="3281434" cy="2617448"/>
          </a:xfrm>
          <a:prstGeom prst="rect">
            <a:avLst/>
          </a:prstGeom>
          <a:ln>
            <a:noFill/>
          </a:ln>
          <a:effectLst>
            <a:softEdge rad="112500"/>
          </a:effectLst>
        </p:spPr>
      </p:pic>
      <p:pic>
        <p:nvPicPr>
          <p:cNvPr id="10" name="Picture 9">
            <a:extLst>
              <a:ext uri="{FF2B5EF4-FFF2-40B4-BE49-F238E27FC236}">
                <a16:creationId xmlns:a16="http://schemas.microsoft.com/office/drawing/2014/main" id="{5A886367-2AFA-E798-B6A1-E8431067C8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082" y="3689393"/>
            <a:ext cx="2302139" cy="1726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89D97D90-6B65-5476-C556-686F5998135C}"/>
              </a:ext>
            </a:extLst>
          </p:cNvPr>
          <p:cNvSpPr txBox="1"/>
          <p:nvPr/>
        </p:nvSpPr>
        <p:spPr>
          <a:xfrm rot="16200000">
            <a:off x="-745522" y="4359396"/>
            <a:ext cx="1726604" cy="300082"/>
          </a:xfrm>
          <a:prstGeom prst="rect">
            <a:avLst/>
          </a:prstGeom>
          <a:noFill/>
        </p:spPr>
        <p:txBody>
          <a:bodyPr wrap="square" rtlCol="0">
            <a:spAutoFit/>
          </a:bodyPr>
          <a:lstStyle/>
          <a:p>
            <a:pPr algn="ctr"/>
            <a:r>
              <a:rPr lang="en-US" sz="1350" dirty="0">
                <a:solidFill>
                  <a:srgbClr val="7650FF"/>
                </a:solidFill>
              </a:rPr>
              <a:t>ALGADE - DPR2</a:t>
            </a:r>
          </a:p>
        </p:txBody>
      </p:sp>
      <p:sp>
        <p:nvSpPr>
          <p:cNvPr id="13" name="TextBox 12">
            <a:extLst>
              <a:ext uri="{FF2B5EF4-FFF2-40B4-BE49-F238E27FC236}">
                <a16:creationId xmlns:a16="http://schemas.microsoft.com/office/drawing/2014/main" id="{45977E1C-5AA0-4324-E163-FE886BF06691}"/>
              </a:ext>
            </a:extLst>
          </p:cNvPr>
          <p:cNvSpPr txBox="1"/>
          <p:nvPr/>
        </p:nvSpPr>
        <p:spPr>
          <a:xfrm>
            <a:off x="-123652" y="5682164"/>
            <a:ext cx="3240573" cy="1077218"/>
          </a:xfrm>
          <a:prstGeom prst="rect">
            <a:avLst/>
          </a:prstGeom>
          <a:noFill/>
        </p:spPr>
        <p:txBody>
          <a:bodyPr wrap="square">
            <a:spAutoFit/>
          </a:bodyPr>
          <a:lstStyle/>
          <a:p>
            <a:pPr algn="ctr"/>
            <a:r>
              <a:rPr lang="en-US" sz="1600" dirty="0">
                <a:solidFill>
                  <a:srgbClr val="7650FF"/>
                </a:solidFill>
              </a:rPr>
              <a:t>Public</a:t>
            </a:r>
            <a:r>
              <a:rPr lang="ka-GE" sz="1600" dirty="0">
                <a:solidFill>
                  <a:srgbClr val="7650FF"/>
                </a:solidFill>
              </a:rPr>
              <a:t> </a:t>
            </a:r>
            <a:r>
              <a:rPr lang="en-US" sz="1600" dirty="0">
                <a:solidFill>
                  <a:srgbClr val="7650FF"/>
                </a:solidFill>
              </a:rPr>
              <a:t>Kindergarten mapping using ALGADE (Tbilisi)</a:t>
            </a:r>
            <a:r>
              <a:rPr lang="ka-GE" sz="1600" dirty="0">
                <a:solidFill>
                  <a:srgbClr val="7650FF"/>
                </a:solidFill>
              </a:rPr>
              <a:t>.</a:t>
            </a:r>
          </a:p>
          <a:p>
            <a:pPr algn="ctr"/>
            <a:r>
              <a:rPr lang="ka-GE" sz="1600" dirty="0">
                <a:solidFill>
                  <a:srgbClr val="7650FF"/>
                </a:solidFill>
              </a:rPr>
              <a:t>159 kindergarten </a:t>
            </a:r>
          </a:p>
          <a:p>
            <a:pPr algn="ctr"/>
            <a:r>
              <a:rPr lang="ka-GE" sz="1600" dirty="0">
                <a:solidFill>
                  <a:srgbClr val="7650FF"/>
                </a:solidFill>
              </a:rPr>
              <a:t>Feb – Sep 2018</a:t>
            </a:r>
            <a:endParaRPr lang="en-US" sz="1600" dirty="0">
              <a:solidFill>
                <a:srgbClr val="7650FF"/>
              </a:solidFill>
            </a:endParaRPr>
          </a:p>
        </p:txBody>
      </p:sp>
      <p:sp>
        <p:nvSpPr>
          <p:cNvPr id="14" name="TextBox 13">
            <a:extLst>
              <a:ext uri="{FF2B5EF4-FFF2-40B4-BE49-F238E27FC236}">
                <a16:creationId xmlns:a16="http://schemas.microsoft.com/office/drawing/2014/main" id="{96C2DA0B-0A25-F13F-2ADD-CEC272AA0CEB}"/>
              </a:ext>
            </a:extLst>
          </p:cNvPr>
          <p:cNvSpPr txBox="1"/>
          <p:nvPr/>
        </p:nvSpPr>
        <p:spPr>
          <a:xfrm>
            <a:off x="3464364" y="677919"/>
            <a:ext cx="4084520" cy="584775"/>
          </a:xfrm>
          <a:prstGeom prst="rect">
            <a:avLst/>
          </a:prstGeom>
          <a:noFill/>
        </p:spPr>
        <p:txBody>
          <a:bodyPr wrap="square" rtlCol="0">
            <a:spAutoFit/>
          </a:bodyPr>
          <a:lstStyle/>
          <a:p>
            <a:pPr algn="ctr"/>
            <a:r>
              <a:rPr lang="en-US" sz="1600" dirty="0">
                <a:solidFill>
                  <a:schemeClr val="accent2">
                    <a:lumMod val="75000"/>
                  </a:schemeClr>
                </a:solidFill>
              </a:rPr>
              <a:t>Development of </a:t>
            </a:r>
            <a:r>
              <a:rPr lang="en-US" sz="1600" dirty="0" err="1">
                <a:solidFill>
                  <a:schemeClr val="accent2">
                    <a:lumMod val="75000"/>
                  </a:schemeClr>
                </a:solidFill>
              </a:rPr>
              <a:t>Radosys</a:t>
            </a:r>
            <a:r>
              <a:rPr lang="en-US" sz="1600" b="1" baseline="30000" dirty="0" err="1">
                <a:solidFill>
                  <a:schemeClr val="accent2">
                    <a:lumMod val="75000"/>
                  </a:schemeClr>
                </a:solidFill>
              </a:rPr>
              <a:t>TM</a:t>
            </a:r>
            <a:r>
              <a:rPr lang="en-US" sz="1600" dirty="0">
                <a:solidFill>
                  <a:schemeClr val="accent2">
                    <a:lumMod val="75000"/>
                  </a:schemeClr>
                </a:solidFill>
              </a:rPr>
              <a:t> radon track detectors to Georgia for mapping in 2021</a:t>
            </a:r>
          </a:p>
        </p:txBody>
      </p:sp>
      <p:pic>
        <p:nvPicPr>
          <p:cNvPr id="17" name="Picture 16">
            <a:extLst>
              <a:ext uri="{FF2B5EF4-FFF2-40B4-BE49-F238E27FC236}">
                <a16:creationId xmlns:a16="http://schemas.microsoft.com/office/drawing/2014/main" id="{A61614A8-CB4E-BDDA-E743-123A967A2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678" y="1403029"/>
            <a:ext cx="2927719" cy="2098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6" name="Group 25">
            <a:extLst>
              <a:ext uri="{FF2B5EF4-FFF2-40B4-BE49-F238E27FC236}">
                <a16:creationId xmlns:a16="http://schemas.microsoft.com/office/drawing/2014/main" id="{7AE0B26D-AA07-D77B-1E9E-5F5E7DBDF0FD}"/>
              </a:ext>
            </a:extLst>
          </p:cNvPr>
          <p:cNvGrpSpPr/>
          <p:nvPr/>
        </p:nvGrpSpPr>
        <p:grpSpPr>
          <a:xfrm>
            <a:off x="3281434" y="4823768"/>
            <a:ext cx="5242950" cy="981076"/>
            <a:chOff x="609601" y="2828925"/>
            <a:chExt cx="4733924" cy="885825"/>
          </a:xfrm>
        </p:grpSpPr>
        <p:sp>
          <p:nvSpPr>
            <p:cNvPr id="27" name="Rectangle 26">
              <a:extLst>
                <a:ext uri="{FF2B5EF4-FFF2-40B4-BE49-F238E27FC236}">
                  <a16:creationId xmlns:a16="http://schemas.microsoft.com/office/drawing/2014/main" id="{693387A6-419D-B5E2-BC3E-E8C779C47BBD}"/>
                </a:ext>
              </a:extLst>
            </p:cNvPr>
            <p:cNvSpPr/>
            <p:nvPr/>
          </p:nvSpPr>
          <p:spPr>
            <a:xfrm>
              <a:off x="609601" y="2828925"/>
              <a:ext cx="885825" cy="885825"/>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21CFEAB-0000-1C38-9288-18CABD6E8B89}"/>
                </a:ext>
              </a:extLst>
            </p:cNvPr>
            <p:cNvSpPr/>
            <p:nvPr/>
          </p:nvSpPr>
          <p:spPr>
            <a:xfrm>
              <a:off x="1571625" y="2828925"/>
              <a:ext cx="885825" cy="885825"/>
            </a:xfrm>
            <a:prstGeom prst="rect">
              <a:avLst/>
            </a:prstGeom>
            <a:solidFill>
              <a:srgbClr val="E59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869DA6D-B973-B7DA-8873-7D23BEF6011D}"/>
                </a:ext>
              </a:extLst>
            </p:cNvPr>
            <p:cNvSpPr/>
            <p:nvPr/>
          </p:nvSpPr>
          <p:spPr>
            <a:xfrm>
              <a:off x="2533650" y="2828925"/>
              <a:ext cx="885825" cy="8858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9672F12-F6D8-6A2B-19DD-F671EA7585ED}"/>
                </a:ext>
              </a:extLst>
            </p:cNvPr>
            <p:cNvSpPr/>
            <p:nvPr/>
          </p:nvSpPr>
          <p:spPr>
            <a:xfrm>
              <a:off x="3495675" y="2828925"/>
              <a:ext cx="885825" cy="8858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2F2DA25-5BB8-1C29-34FC-83255429C9FF}"/>
                </a:ext>
              </a:extLst>
            </p:cNvPr>
            <p:cNvSpPr/>
            <p:nvPr/>
          </p:nvSpPr>
          <p:spPr>
            <a:xfrm>
              <a:off x="4457700" y="2828925"/>
              <a:ext cx="885825" cy="885825"/>
            </a:xfrm>
            <a:prstGeom prst="rect">
              <a:avLst/>
            </a:prstGeom>
            <a:solidFill>
              <a:srgbClr val="D03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 Placeholder 1">
            <a:extLst>
              <a:ext uri="{FF2B5EF4-FFF2-40B4-BE49-F238E27FC236}">
                <a16:creationId xmlns:a16="http://schemas.microsoft.com/office/drawing/2014/main" id="{F898D834-1CF0-DF9F-454E-2A1F78C01084}"/>
              </a:ext>
            </a:extLst>
          </p:cNvPr>
          <p:cNvSpPr txBox="1">
            <a:spLocks/>
          </p:cNvSpPr>
          <p:nvPr/>
        </p:nvSpPr>
        <p:spPr>
          <a:xfrm>
            <a:off x="5923211" y="6113459"/>
            <a:ext cx="2615013" cy="7239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r>
              <a:rPr lang="en-US" spc="300">
                <a:solidFill>
                  <a:schemeClr val="accent6"/>
                </a:solidFill>
              </a:rPr>
              <a:t>PROJECT</a:t>
            </a:r>
          </a:p>
        </p:txBody>
      </p:sp>
      <p:sp>
        <p:nvSpPr>
          <p:cNvPr id="33" name="Text Placeholder 1">
            <a:extLst>
              <a:ext uri="{FF2B5EF4-FFF2-40B4-BE49-F238E27FC236}">
                <a16:creationId xmlns:a16="http://schemas.microsoft.com/office/drawing/2014/main" id="{3DD01145-8AC2-B05E-11F8-27E0E5696B42}"/>
              </a:ext>
            </a:extLst>
          </p:cNvPr>
          <p:cNvSpPr txBox="1">
            <a:spLocks/>
          </p:cNvSpPr>
          <p:nvPr/>
        </p:nvSpPr>
        <p:spPr>
          <a:xfrm>
            <a:off x="3101423" y="6036545"/>
            <a:ext cx="2909216" cy="7239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r>
              <a:rPr lang="en-US" sz="4800" spc="300" dirty="0">
                <a:solidFill>
                  <a:srgbClr val="FF0066"/>
                </a:solidFill>
              </a:rPr>
              <a:t>S</a:t>
            </a:r>
            <a:r>
              <a:rPr lang="en-US" sz="4800" spc="300" dirty="0">
                <a:solidFill>
                  <a:srgbClr val="E59A03"/>
                </a:solidFill>
              </a:rPr>
              <a:t>T</a:t>
            </a:r>
            <a:r>
              <a:rPr lang="en-US" sz="4800" spc="300" dirty="0">
                <a:solidFill>
                  <a:srgbClr val="92D050"/>
                </a:solidFill>
              </a:rPr>
              <a:t>E</a:t>
            </a:r>
            <a:r>
              <a:rPr lang="en-US" sz="4800" spc="300" dirty="0">
                <a:solidFill>
                  <a:srgbClr val="00B0F0"/>
                </a:solidFill>
              </a:rPr>
              <a:t>A</a:t>
            </a:r>
            <a:r>
              <a:rPr lang="en-US" sz="4800" spc="300" dirty="0">
                <a:solidFill>
                  <a:srgbClr val="D038A8"/>
                </a:solidFill>
              </a:rPr>
              <a:t>M</a:t>
            </a:r>
          </a:p>
        </p:txBody>
      </p:sp>
      <p:sp>
        <p:nvSpPr>
          <p:cNvPr id="34" name="TextBox 33">
            <a:extLst>
              <a:ext uri="{FF2B5EF4-FFF2-40B4-BE49-F238E27FC236}">
                <a16:creationId xmlns:a16="http://schemas.microsoft.com/office/drawing/2014/main" id="{2F6258E6-2AE2-5ADC-2E8E-9885B426DB62}"/>
              </a:ext>
            </a:extLst>
          </p:cNvPr>
          <p:cNvSpPr txBox="1"/>
          <p:nvPr/>
        </p:nvSpPr>
        <p:spPr>
          <a:xfrm>
            <a:off x="3281434" y="4194301"/>
            <a:ext cx="5354722" cy="670120"/>
          </a:xfrm>
          <a:prstGeom prst="rect">
            <a:avLst/>
          </a:prstGeom>
          <a:noFill/>
        </p:spPr>
        <p:txBody>
          <a:bodyPr wrap="square" rtlCol="0" anchor="ctr">
            <a:spAutoFit/>
          </a:bodyPr>
          <a:lstStyle/>
          <a:p>
            <a:pPr algn="dist">
              <a:lnSpc>
                <a:spcPts val="5400"/>
              </a:lnSpc>
            </a:pPr>
            <a:r>
              <a:rPr lang="en-US" altLang="ko-KR" sz="2000" dirty="0">
                <a:solidFill>
                  <a:srgbClr val="002060"/>
                </a:solidFill>
                <a:cs typeface="Arial" pitchFamily="34" charset="0"/>
              </a:rPr>
              <a:t>Joined Radon Population Opinion Survey</a:t>
            </a:r>
            <a:endParaRPr lang="ko-KR" altLang="en-US" sz="2000" dirty="0">
              <a:solidFill>
                <a:srgbClr val="002060"/>
              </a:solidFill>
              <a:cs typeface="Arial" pitchFamily="34" charset="0"/>
            </a:endParaRPr>
          </a:p>
        </p:txBody>
      </p:sp>
      <p:pic>
        <p:nvPicPr>
          <p:cNvPr id="5" name="Picture 4">
            <a:extLst>
              <a:ext uri="{FF2B5EF4-FFF2-40B4-BE49-F238E27FC236}">
                <a16:creationId xmlns:a16="http://schemas.microsoft.com/office/drawing/2014/main" id="{7A7F8720-1A32-A57E-24CF-F426411E0B7C}"/>
              </a:ext>
            </a:extLst>
          </p:cNvPr>
          <p:cNvPicPr>
            <a:picLocks noChangeAspect="1"/>
          </p:cNvPicPr>
          <p:nvPr/>
        </p:nvPicPr>
        <p:blipFill>
          <a:blip r:embed="rId6"/>
          <a:stretch>
            <a:fillRect/>
          </a:stretch>
        </p:blipFill>
        <p:spPr>
          <a:xfrm>
            <a:off x="9861145" y="3253281"/>
            <a:ext cx="2137276" cy="2967492"/>
          </a:xfrm>
          <a:prstGeom prst="rect">
            <a:avLst/>
          </a:prstGeom>
        </p:spPr>
      </p:pic>
      <p:sp>
        <p:nvSpPr>
          <p:cNvPr id="3" name="TextBox 2">
            <a:extLst>
              <a:ext uri="{FF2B5EF4-FFF2-40B4-BE49-F238E27FC236}">
                <a16:creationId xmlns:a16="http://schemas.microsoft.com/office/drawing/2014/main" id="{26F0C758-C1BC-43AA-B861-9F4919968A25}"/>
              </a:ext>
            </a:extLst>
          </p:cNvPr>
          <p:cNvSpPr txBox="1"/>
          <p:nvPr/>
        </p:nvSpPr>
        <p:spPr>
          <a:xfrm>
            <a:off x="3508514" y="3540057"/>
            <a:ext cx="3475704" cy="954107"/>
          </a:xfrm>
          <a:prstGeom prst="rect">
            <a:avLst/>
          </a:prstGeom>
          <a:noFill/>
        </p:spPr>
        <p:txBody>
          <a:bodyPr wrap="square">
            <a:spAutoFit/>
          </a:bodyPr>
          <a:lstStyle/>
          <a:p>
            <a:pPr algn="ctr"/>
            <a:r>
              <a:rPr lang="en-US" sz="1400" dirty="0">
                <a:solidFill>
                  <a:schemeClr val="accent2">
                    <a:lumMod val="75000"/>
                  </a:schemeClr>
                </a:solidFill>
              </a:rPr>
              <a:t>George </a:t>
            </a:r>
            <a:r>
              <a:rPr lang="en-US" sz="1400" dirty="0" err="1">
                <a:solidFill>
                  <a:schemeClr val="accent2">
                    <a:lumMod val="75000"/>
                  </a:schemeClr>
                </a:solidFill>
              </a:rPr>
              <a:t>Melikadze</a:t>
            </a:r>
            <a:r>
              <a:rPr lang="en-US" sz="1400" dirty="0">
                <a:solidFill>
                  <a:schemeClr val="accent2">
                    <a:lumMod val="75000"/>
                  </a:schemeClr>
                </a:solidFill>
              </a:rPr>
              <a:t>, </a:t>
            </a:r>
            <a:r>
              <a:rPr lang="en-US" sz="1400" dirty="0" err="1">
                <a:solidFill>
                  <a:schemeClr val="accent2">
                    <a:lumMod val="75000"/>
                  </a:schemeClr>
                </a:solidFill>
              </a:rPr>
              <a:t>Hydrogeophysic</a:t>
            </a:r>
            <a:r>
              <a:rPr lang="en-US" sz="1400" dirty="0">
                <a:solidFill>
                  <a:schemeClr val="accent2">
                    <a:lumMod val="75000"/>
                  </a:schemeClr>
                </a:solidFill>
              </a:rPr>
              <a:t> and Geothermic Research Department, Institute of Geophysics, Ivane Javakhishvili Tbilisi State University </a:t>
            </a:r>
          </a:p>
        </p:txBody>
      </p:sp>
      <p:pic>
        <p:nvPicPr>
          <p:cNvPr id="35" name="Content Placeholder 3">
            <a:extLst>
              <a:ext uri="{FF2B5EF4-FFF2-40B4-BE49-F238E27FC236}">
                <a16:creationId xmlns:a16="http://schemas.microsoft.com/office/drawing/2014/main" id="{2D27A6FC-9B3F-2F04-4AE8-BC22E8905FD3}"/>
              </a:ext>
            </a:extLst>
          </p:cNvPr>
          <p:cNvPicPr>
            <a:picLocks noChangeAspect="1"/>
          </p:cNvPicPr>
          <p:nvPr/>
        </p:nvPicPr>
        <p:blipFill>
          <a:blip r:embed="rId7"/>
          <a:srcRect/>
          <a:stretch/>
        </p:blipFill>
        <p:spPr>
          <a:xfrm>
            <a:off x="6968711" y="1169439"/>
            <a:ext cx="2839416" cy="3383256"/>
          </a:xfrm>
          <a:prstGeom prst="rect">
            <a:avLst/>
          </a:prstGeom>
        </p:spPr>
      </p:pic>
    </p:spTree>
    <p:extLst>
      <p:ext uri="{BB962C8B-B14F-4D97-AF65-F5344CB8AC3E}">
        <p14:creationId xmlns:p14="http://schemas.microsoft.com/office/powerpoint/2010/main" val="37255831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9"/>
                                        </p:tgtEl>
                                        <p:attrNameLst>
                                          <p:attrName>fillcolor</p:attrName>
                                        </p:attrNameLst>
                                      </p:cBhvr>
                                      <p:to>
                                        <a:schemeClr val="accent2"/>
                                      </p:to>
                                    </p:animClr>
                                    <p:set>
                                      <p:cBhvr>
                                        <p:cTn id="7" dur="500" fill="hold"/>
                                        <p:tgtEl>
                                          <p:spTgt spid="9"/>
                                        </p:tgtEl>
                                        <p:attrNameLst>
                                          <p:attrName>fill.type</p:attrName>
                                        </p:attrNameLst>
                                      </p:cBhvr>
                                      <p:to>
                                        <p:strVal val="solid"/>
                                      </p:to>
                                    </p:set>
                                    <p:set>
                                      <p:cBhvr>
                                        <p:cTn id="8" dur="500" fill="hold"/>
                                        <p:tgtEl>
                                          <p:spTgt spid="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11"/>
                                        </p:tgtEl>
                                        <p:attrNameLst>
                                          <p:attrName>fillcolor</p:attrName>
                                        </p:attrNameLst>
                                      </p:cBhvr>
                                      <p:to>
                                        <a:schemeClr val="accent2"/>
                                      </p:to>
                                    </p:animClr>
                                    <p:set>
                                      <p:cBhvr>
                                        <p:cTn id="11" dur="500" fill="hold"/>
                                        <p:tgtEl>
                                          <p:spTgt spid="11"/>
                                        </p:tgtEl>
                                        <p:attrNameLst>
                                          <p:attrName>fill.type</p:attrName>
                                        </p:attrNameLst>
                                      </p:cBhvr>
                                      <p:to>
                                        <p:strVal val="solid"/>
                                      </p:to>
                                    </p:set>
                                    <p:set>
                                      <p:cBhvr>
                                        <p:cTn id="12" dur="500" fill="hold"/>
                                        <p:tgtEl>
                                          <p:spTgt spid="1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chemeClr val="accent2"/>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13"/>
                                        </p:tgtEl>
                                        <p:attrNameLst>
                                          <p:attrName>fillcolor</p:attrName>
                                        </p:attrNameLst>
                                      </p:cBhvr>
                                      <p:to>
                                        <a:schemeClr val="accent2"/>
                                      </p:to>
                                    </p:animClr>
                                    <p:set>
                                      <p:cBhvr>
                                        <p:cTn id="19" dur="500" fill="hold"/>
                                        <p:tgtEl>
                                          <p:spTgt spid="13"/>
                                        </p:tgtEl>
                                        <p:attrNameLst>
                                          <p:attrName>fill.type</p:attrName>
                                        </p:attrNameLst>
                                      </p:cBhvr>
                                      <p:to>
                                        <p:strVal val="solid"/>
                                      </p:to>
                                    </p:set>
                                    <p:set>
                                      <p:cBhvr>
                                        <p:cTn id="20" dur="500" fill="hold"/>
                                        <p:tgtEl>
                                          <p:spTgt spid="1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7" presetClass="emph" presetSubtype="2" fill="hold" nodeType="clickEffect">
                                  <p:stCondLst>
                                    <p:cond delay="0"/>
                                  </p:stCondLst>
                                  <p:childTnLst>
                                    <p:animClr clrSpc="rgb" dir="cw">
                                      <p:cBhvr>
                                        <p:cTn id="24" dur="500" fill="hold"/>
                                        <p:tgtEl>
                                          <p:spTgt spid="14"/>
                                        </p:tgtEl>
                                        <p:attrNameLst>
                                          <p:attrName>stroke.color</p:attrName>
                                        </p:attrNameLst>
                                      </p:cBhvr>
                                      <p:to>
                                        <a:schemeClr val="accent2"/>
                                      </p:to>
                                    </p:animClr>
                                    <p:set>
                                      <p:cBhvr>
                                        <p:cTn id="25" dur="500" fill="hold"/>
                                        <p:tgtEl>
                                          <p:spTgt spid="14"/>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500" fill="hold"/>
                                        <p:tgtEl>
                                          <p:spTgt spid="17"/>
                                        </p:tgtEl>
                                        <p:attrNameLst>
                                          <p:attrName>stroke.color</p:attrName>
                                        </p:attrNameLst>
                                      </p:cBhvr>
                                      <p:to>
                                        <a:schemeClr val="accent2"/>
                                      </p:to>
                                    </p:animClr>
                                    <p:set>
                                      <p:cBhvr>
                                        <p:cTn id="28" dur="500" fill="hold"/>
                                        <p:tgtEl>
                                          <p:spTgt spid="17"/>
                                        </p:tgtEl>
                                        <p:attrNameLst>
                                          <p:attrName>stroke.on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500" fill="hold"/>
                                        <p:tgtEl>
                                          <p:spTgt spid="26"/>
                                        </p:tgtEl>
                                        <p:attrNameLst>
                                          <p:attrName>r</p:attrName>
                                        </p:attrNameLst>
                                      </p:cBhvr>
                                    </p:animRot>
                                  </p:childTnLst>
                                </p:cTn>
                              </p:par>
                              <p:par>
                                <p:cTn id="33" presetID="8" presetClass="emph" presetSubtype="0" fill="hold" grpId="0" nodeType="withEffect">
                                  <p:stCondLst>
                                    <p:cond delay="0"/>
                                  </p:stCondLst>
                                  <p:childTnLst>
                                    <p:animRot by="21600000">
                                      <p:cBhvr>
                                        <p:cTn id="34" dur="500" fill="hold"/>
                                        <p:tgtEl>
                                          <p:spTgt spid="33"/>
                                        </p:tgtEl>
                                        <p:attrNameLst>
                                          <p:attrName>r</p:attrName>
                                        </p:attrNameLst>
                                      </p:cBhvr>
                                    </p:animRot>
                                  </p:childTnLst>
                                </p:cTn>
                              </p:par>
                              <p:par>
                                <p:cTn id="35" presetID="8" presetClass="emph" presetSubtype="0" fill="hold" grpId="0" nodeType="withEffect">
                                  <p:stCondLst>
                                    <p:cond delay="0"/>
                                  </p:stCondLst>
                                  <p:childTnLst>
                                    <p:animRot by="21600000">
                                      <p:cBhvr>
                                        <p:cTn id="36" dur="500" fill="hold"/>
                                        <p:tgtEl>
                                          <p:spTgt spid="3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7" presetClass="emph" presetSubtype="2" fill="hold" nodeType="clickEffect">
                                  <p:stCondLst>
                                    <p:cond delay="0"/>
                                  </p:stCondLst>
                                  <p:childTnLst>
                                    <p:animClr clrSpc="rgb" dir="cw">
                                      <p:cBhvr>
                                        <p:cTn id="40" dur="500" fill="hold"/>
                                        <p:tgtEl>
                                          <p:spTgt spid="5"/>
                                        </p:tgtEl>
                                        <p:attrNameLst>
                                          <p:attrName>stroke.color</p:attrName>
                                        </p:attrNameLst>
                                      </p:cBhvr>
                                      <p:to>
                                        <a:schemeClr val="accent2"/>
                                      </p:to>
                                    </p:animClr>
                                    <p:set>
                                      <p:cBhvr>
                                        <p:cTn id="41" dur="500" fill="hold"/>
                                        <p:tgtEl>
                                          <p:spTgt spid="5"/>
                                        </p:tgtEl>
                                        <p:attrNameLst>
                                          <p:attrName>stroke.on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6" presetClass="emph" presetSubtype="0" fill="hold" nodeType="clickEffect">
                                  <p:stCondLst>
                                    <p:cond delay="0"/>
                                  </p:stCondLst>
                                  <p:childTnLst>
                                    <p:animScale>
                                      <p:cBhvr>
                                        <p:cTn id="45" dur="500" fill="hold"/>
                                        <p:tgtEl>
                                          <p:spTgt spid="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F7398-79DB-CF0B-1B89-50133D141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71A41-E776-E1E9-A714-B2F2F461E2DB}"/>
              </a:ext>
            </a:extLst>
          </p:cNvPr>
          <p:cNvSpPr>
            <a:spLocks noGrp="1"/>
          </p:cNvSpPr>
          <p:nvPr>
            <p:ph type="title"/>
          </p:nvPr>
        </p:nvSpPr>
        <p:spPr/>
        <p:txBody>
          <a:bodyPr>
            <a:normAutofit/>
          </a:bodyPr>
          <a:lstStyle/>
          <a:p>
            <a:r>
              <a:rPr lang="en-US" sz="4000" dirty="0">
                <a:solidFill>
                  <a:schemeClr val="accent2">
                    <a:lumMod val="75000"/>
                  </a:schemeClr>
                </a:solidFill>
              </a:rPr>
              <a:t>Site Selection: </a:t>
            </a:r>
            <a:r>
              <a:rPr lang="en-US" sz="4000" i="1" dirty="0">
                <a:solidFill>
                  <a:schemeClr val="accent2">
                    <a:lumMod val="75000"/>
                  </a:schemeClr>
                </a:solidFill>
              </a:rPr>
              <a:t>Criteria &amp; Assessment Priorities</a:t>
            </a:r>
          </a:p>
        </p:txBody>
      </p:sp>
      <p:sp>
        <p:nvSpPr>
          <p:cNvPr id="3" name="Content Placeholder 2">
            <a:extLst>
              <a:ext uri="{FF2B5EF4-FFF2-40B4-BE49-F238E27FC236}">
                <a16:creationId xmlns:a16="http://schemas.microsoft.com/office/drawing/2014/main" id="{B63F042D-4D27-9828-F2BF-F619E36A3B21}"/>
              </a:ext>
            </a:extLst>
          </p:cNvPr>
          <p:cNvSpPr>
            <a:spLocks noGrp="1"/>
          </p:cNvSpPr>
          <p:nvPr>
            <p:ph idx="1"/>
          </p:nvPr>
        </p:nvSpPr>
        <p:spPr>
          <a:xfrm>
            <a:off x="520033" y="5241239"/>
            <a:ext cx="5702624" cy="1617410"/>
          </a:xfrm>
        </p:spPr>
        <p:txBody>
          <a:bodyPr>
            <a:normAutofit/>
          </a:bodyPr>
          <a:lstStyle/>
          <a:p>
            <a:pPr marL="0" indent="0">
              <a:buNone/>
            </a:pPr>
            <a:r>
              <a:rPr lang="en-US" sz="2200" b="1" dirty="0"/>
              <a:t>Priority I: </a:t>
            </a:r>
            <a:r>
              <a:rPr lang="en-US" sz="2200" b="1" dirty="0">
                <a:solidFill>
                  <a:srgbClr val="C00000"/>
                </a:solidFill>
              </a:rPr>
              <a:t>high</a:t>
            </a:r>
            <a:r>
              <a:rPr lang="en-US" sz="2200" b="1" dirty="0"/>
              <a:t> importance</a:t>
            </a:r>
          </a:p>
          <a:p>
            <a:pPr marL="0" indent="0">
              <a:buNone/>
            </a:pPr>
            <a:r>
              <a:rPr lang="en-US" sz="2200" b="1" dirty="0"/>
              <a:t>Priority II: </a:t>
            </a:r>
            <a:r>
              <a:rPr lang="en-US" sz="2200" b="1" dirty="0">
                <a:solidFill>
                  <a:srgbClr val="C00000"/>
                </a:solidFill>
              </a:rPr>
              <a:t>medium</a:t>
            </a:r>
            <a:r>
              <a:rPr lang="en-US" sz="2200" b="1" dirty="0"/>
              <a:t> importance</a:t>
            </a:r>
          </a:p>
          <a:p>
            <a:pPr marL="0" indent="0">
              <a:buNone/>
            </a:pPr>
            <a:r>
              <a:rPr lang="en-US" sz="2200" b="1" dirty="0"/>
              <a:t>Priority III: </a:t>
            </a:r>
            <a:r>
              <a:rPr lang="en-US" sz="2200" b="1" dirty="0">
                <a:solidFill>
                  <a:srgbClr val="C00000"/>
                </a:solidFill>
              </a:rPr>
              <a:t>low</a:t>
            </a:r>
            <a:r>
              <a:rPr lang="en-US" sz="2200" b="1" dirty="0"/>
              <a:t> importance</a:t>
            </a:r>
          </a:p>
        </p:txBody>
      </p:sp>
      <p:pic>
        <p:nvPicPr>
          <p:cNvPr id="5" name="Picture 4" descr="A diagram of a triangle with text&#10;&#10;AI-generated content may be incorrect.">
            <a:extLst>
              <a:ext uri="{FF2B5EF4-FFF2-40B4-BE49-F238E27FC236}">
                <a16:creationId xmlns:a16="http://schemas.microsoft.com/office/drawing/2014/main" id="{49A1556A-E9A9-1479-852B-0EF2C37F3E38}"/>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t="10320"/>
          <a:stretch>
            <a:fillRect/>
          </a:stretch>
        </p:blipFill>
        <p:spPr>
          <a:xfrm>
            <a:off x="6534664" y="1332342"/>
            <a:ext cx="5486400" cy="4920176"/>
          </a:xfrm>
          <a:prstGeom prst="rect">
            <a:avLst/>
          </a:prstGeom>
        </p:spPr>
      </p:pic>
      <p:sp>
        <p:nvSpPr>
          <p:cNvPr id="6" name="Content Placeholder 2">
            <a:extLst>
              <a:ext uri="{FF2B5EF4-FFF2-40B4-BE49-F238E27FC236}">
                <a16:creationId xmlns:a16="http://schemas.microsoft.com/office/drawing/2014/main" id="{725DEE17-CB70-1172-4AA8-C384A9E3E4AF}"/>
              </a:ext>
            </a:extLst>
          </p:cNvPr>
          <p:cNvSpPr txBox="1">
            <a:spLocks/>
          </p:cNvSpPr>
          <p:nvPr/>
        </p:nvSpPr>
        <p:spPr>
          <a:xfrm>
            <a:off x="393376" y="1616761"/>
            <a:ext cx="63534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solidFill>
                  <a:schemeClr val="accent2">
                    <a:lumMod val="75000"/>
                  </a:schemeClr>
                </a:solidFill>
              </a:rPr>
              <a:t>Criterion 1:</a:t>
            </a:r>
            <a:r>
              <a:rPr lang="en-US" sz="2200" dirty="0">
                <a:solidFill>
                  <a:schemeClr val="accent2">
                    <a:lumMod val="75000"/>
                  </a:schemeClr>
                </a:solidFill>
              </a:rPr>
              <a:t> </a:t>
            </a:r>
            <a:r>
              <a:rPr lang="en-US" sz="2200" dirty="0"/>
              <a:t>Geological Age of Subsurface Materials</a:t>
            </a:r>
          </a:p>
          <a:p>
            <a:r>
              <a:rPr lang="en-US" sz="2200" b="1" dirty="0">
                <a:solidFill>
                  <a:schemeClr val="accent2">
                    <a:lumMod val="75000"/>
                  </a:schemeClr>
                </a:solidFill>
              </a:rPr>
              <a:t>Criterion 2:</a:t>
            </a:r>
            <a:r>
              <a:rPr lang="en-US" sz="2200" dirty="0">
                <a:solidFill>
                  <a:schemeClr val="accent2">
                    <a:lumMod val="75000"/>
                  </a:schemeClr>
                </a:solidFill>
              </a:rPr>
              <a:t> </a:t>
            </a:r>
            <a:r>
              <a:rPr lang="en-US" sz="2200" dirty="0"/>
              <a:t>Soil and Bedrock Composition</a:t>
            </a:r>
          </a:p>
          <a:p>
            <a:r>
              <a:rPr lang="en-US" sz="2200" b="1" dirty="0">
                <a:solidFill>
                  <a:schemeClr val="accent2">
                    <a:lumMod val="75000"/>
                  </a:schemeClr>
                </a:solidFill>
              </a:rPr>
              <a:t>Criterion 3:</a:t>
            </a:r>
            <a:r>
              <a:rPr lang="en-US" sz="2200" dirty="0">
                <a:solidFill>
                  <a:schemeClr val="accent2">
                    <a:lumMod val="75000"/>
                  </a:schemeClr>
                </a:solidFill>
              </a:rPr>
              <a:t> </a:t>
            </a:r>
            <a:r>
              <a:rPr lang="en-US" sz="2200" dirty="0"/>
              <a:t>Proximity to Tectonic Structures</a:t>
            </a:r>
          </a:p>
          <a:p>
            <a:r>
              <a:rPr lang="en-US" sz="2200" b="1" dirty="0">
                <a:solidFill>
                  <a:schemeClr val="accent2">
                    <a:lumMod val="75000"/>
                  </a:schemeClr>
                </a:solidFill>
              </a:rPr>
              <a:t>Criterion 4:</a:t>
            </a:r>
            <a:r>
              <a:rPr lang="en-US" sz="2200" dirty="0">
                <a:solidFill>
                  <a:schemeClr val="accent2">
                    <a:lumMod val="75000"/>
                  </a:schemeClr>
                </a:solidFill>
              </a:rPr>
              <a:t> </a:t>
            </a:r>
            <a:r>
              <a:rPr lang="en-US" sz="2200" dirty="0"/>
              <a:t>Presence of Wells or Geothermal Discharge Points</a:t>
            </a:r>
          </a:p>
          <a:p>
            <a:r>
              <a:rPr lang="en-US" sz="2200" b="1" dirty="0">
                <a:solidFill>
                  <a:schemeClr val="accent2">
                    <a:lumMod val="75000"/>
                  </a:schemeClr>
                </a:solidFill>
              </a:rPr>
              <a:t>Criterion 5</a:t>
            </a:r>
            <a:r>
              <a:rPr lang="en-US" sz="2200" b="1" dirty="0">
                <a:solidFill>
                  <a:srgbClr val="7030A0"/>
                </a:solidFill>
              </a:rPr>
              <a:t>:</a:t>
            </a:r>
            <a:r>
              <a:rPr lang="en-US" sz="2200" dirty="0"/>
              <a:t> Population and Building Density</a:t>
            </a:r>
          </a:p>
          <a:p>
            <a:r>
              <a:rPr lang="en-US" sz="2200" b="1" dirty="0">
                <a:solidFill>
                  <a:schemeClr val="accent2">
                    <a:lumMod val="75000"/>
                  </a:schemeClr>
                </a:solidFill>
              </a:rPr>
              <a:t>Criterion 6</a:t>
            </a:r>
            <a:r>
              <a:rPr lang="en-US" sz="2200" b="1" dirty="0">
                <a:solidFill>
                  <a:srgbClr val="7030A0"/>
                </a:solidFill>
              </a:rPr>
              <a:t>:</a:t>
            </a:r>
            <a:r>
              <a:rPr lang="en-US" sz="2200" dirty="0"/>
              <a:t> Lack of Historical Radon Monitoring Data</a:t>
            </a:r>
          </a:p>
        </p:txBody>
      </p:sp>
    </p:spTree>
    <p:extLst>
      <p:ext uri="{BB962C8B-B14F-4D97-AF65-F5344CB8AC3E}">
        <p14:creationId xmlns:p14="http://schemas.microsoft.com/office/powerpoint/2010/main" val="3848191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8C101-2A9D-E6A2-3969-7EB3C0796AF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AA89245-95C0-6436-7657-5C26ACA79CA4}"/>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Radon Mapping: </a:t>
            </a:r>
            <a:r>
              <a:rPr lang="en-US" sz="4800" i="1" dirty="0">
                <a:solidFill>
                  <a:schemeClr val="accent2">
                    <a:lumMod val="75000"/>
                  </a:schemeClr>
                </a:solidFill>
              </a:rPr>
              <a:t>Tbilisi</a:t>
            </a:r>
            <a:endParaRPr lang="en-DE" sz="4800" dirty="0">
              <a:solidFill>
                <a:schemeClr val="accent2">
                  <a:lumMod val="75000"/>
                </a:schemeClr>
              </a:solidFill>
            </a:endParaRPr>
          </a:p>
        </p:txBody>
      </p:sp>
      <p:pic>
        <p:nvPicPr>
          <p:cNvPr id="11" name="Picture 10" descr="A map of the geological area&#10;&#10;AI-generated content may be incorrect.">
            <a:extLst>
              <a:ext uri="{FF2B5EF4-FFF2-40B4-BE49-F238E27FC236}">
                <a16:creationId xmlns:a16="http://schemas.microsoft.com/office/drawing/2014/main" id="{D76E8F1C-67A9-8E3D-4C97-2A52DA031FF1}"/>
              </a:ext>
            </a:extLst>
          </p:cNvPr>
          <p:cNvPicPr>
            <a:picLocks noChangeAspect="1"/>
          </p:cNvPicPr>
          <p:nvPr/>
        </p:nvPicPr>
        <p:blipFill>
          <a:blip r:embed="rId3"/>
          <a:srcRect r="2" b="17401"/>
          <a:stretch>
            <a:fillRect/>
          </a:stretch>
        </p:blipFill>
        <p:spPr>
          <a:xfrm>
            <a:off x="-16462" y="1144045"/>
            <a:ext cx="8328605" cy="5348828"/>
          </a:xfrm>
          <a:prstGeom prst="rect">
            <a:avLst/>
          </a:prstGeom>
          <a:ln>
            <a:solidFill>
              <a:schemeClr val="accent2">
                <a:lumMod val="75000"/>
              </a:schemeClr>
            </a:solidFill>
          </a:ln>
        </p:spPr>
      </p:pic>
      <p:pic>
        <p:nvPicPr>
          <p:cNvPr id="12" name="Picture 11">
            <a:extLst>
              <a:ext uri="{FF2B5EF4-FFF2-40B4-BE49-F238E27FC236}">
                <a16:creationId xmlns:a16="http://schemas.microsoft.com/office/drawing/2014/main" id="{C373FD10-F3D4-EA92-8C3A-D0ED094BF6AA}"/>
              </a:ext>
            </a:extLst>
          </p:cNvPr>
          <p:cNvPicPr>
            <a:picLocks noChangeAspect="1"/>
          </p:cNvPicPr>
          <p:nvPr/>
        </p:nvPicPr>
        <p:blipFill>
          <a:blip r:embed="rId4"/>
          <a:srcRect l="10043" r="12041" b="-1"/>
          <a:stretch>
            <a:fillRect/>
          </a:stretch>
        </p:blipFill>
        <p:spPr>
          <a:xfrm>
            <a:off x="8312724" y="1144055"/>
            <a:ext cx="3879276" cy="2676121"/>
          </a:xfrm>
          <a:prstGeom prst="rect">
            <a:avLst/>
          </a:prstGeom>
          <a:ln>
            <a:solidFill>
              <a:schemeClr val="accent2">
                <a:lumMod val="75000"/>
              </a:schemeClr>
            </a:solidFill>
          </a:ln>
        </p:spPr>
      </p:pic>
      <p:pic>
        <p:nvPicPr>
          <p:cNvPr id="13" name="Picture 12" descr="A close-up of a diagram&#10;&#10;AI-generated content may be incorrect.">
            <a:extLst>
              <a:ext uri="{FF2B5EF4-FFF2-40B4-BE49-F238E27FC236}">
                <a16:creationId xmlns:a16="http://schemas.microsoft.com/office/drawing/2014/main" id="{1C904A6C-38E0-A994-D9CB-C6F87061AC94}"/>
              </a:ext>
            </a:extLst>
          </p:cNvPr>
          <p:cNvPicPr>
            <a:picLocks noChangeAspect="1"/>
          </p:cNvPicPr>
          <p:nvPr/>
        </p:nvPicPr>
        <p:blipFill>
          <a:blip r:embed="rId5"/>
          <a:srcRect r="3" b="12942"/>
          <a:stretch>
            <a:fillRect/>
          </a:stretch>
        </p:blipFill>
        <p:spPr>
          <a:xfrm>
            <a:off x="8312724" y="3816743"/>
            <a:ext cx="3878695" cy="2676131"/>
          </a:xfrm>
          <a:prstGeom prst="rect">
            <a:avLst/>
          </a:prstGeom>
          <a:ln>
            <a:solidFill>
              <a:schemeClr val="accent2">
                <a:lumMod val="75000"/>
              </a:schemeClr>
            </a:solidFill>
          </a:ln>
        </p:spPr>
      </p:pic>
      <p:sp>
        <p:nvSpPr>
          <p:cNvPr id="24" name="TextBox 23">
            <a:extLst>
              <a:ext uri="{FF2B5EF4-FFF2-40B4-BE49-F238E27FC236}">
                <a16:creationId xmlns:a16="http://schemas.microsoft.com/office/drawing/2014/main" id="{3847D5E8-EC1D-0B0F-036E-29FF211BD4A6}"/>
              </a:ext>
            </a:extLst>
          </p:cNvPr>
          <p:cNvSpPr txBox="1"/>
          <p:nvPr/>
        </p:nvSpPr>
        <p:spPr>
          <a:xfrm>
            <a:off x="132735" y="6492864"/>
            <a:ext cx="11926529" cy="307777"/>
          </a:xfrm>
          <a:prstGeom prst="rect">
            <a:avLst/>
          </a:prstGeom>
          <a:noFill/>
        </p:spPr>
        <p:txBody>
          <a:bodyPr wrap="square">
            <a:spAutoFit/>
          </a:bodyPr>
          <a:lstStyle/>
          <a:p>
            <a:pPr algn="ctr"/>
            <a:r>
              <a:rPr lang="en-US" sz="1400" dirty="0"/>
              <a:t>George </a:t>
            </a:r>
            <a:r>
              <a:rPr lang="en-US" sz="1400" dirty="0" err="1"/>
              <a:t>Melikadze</a:t>
            </a:r>
            <a:r>
              <a:rPr lang="en-US" sz="1400" dirty="0"/>
              <a:t>, </a:t>
            </a:r>
            <a:r>
              <a:rPr lang="en-US" sz="1400" dirty="0" err="1"/>
              <a:t>Hydrogeophysic</a:t>
            </a:r>
            <a:r>
              <a:rPr lang="en-US" sz="1400" dirty="0"/>
              <a:t> and Geothermic Research Department, Institute of Geophysics, Ivane Javakhishvili Tbilisi State University </a:t>
            </a:r>
          </a:p>
        </p:txBody>
      </p:sp>
    </p:spTree>
    <p:extLst>
      <p:ext uri="{BB962C8B-B14F-4D97-AF65-F5344CB8AC3E}">
        <p14:creationId xmlns:p14="http://schemas.microsoft.com/office/powerpoint/2010/main" val="3995198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2CEB370-519F-CBD5-CCDA-1C02E562AF63}"/>
              </a:ext>
            </a:extLst>
          </p:cNvPr>
          <p:cNvPicPr>
            <a:picLocks noChangeAspect="1"/>
          </p:cNvPicPr>
          <p:nvPr/>
        </p:nvPicPr>
        <p:blipFill>
          <a:blip r:embed="rId3"/>
          <a:srcRect l="11932" r="20455"/>
          <a:stretch>
            <a:fillRect/>
          </a:stretch>
        </p:blipFill>
        <p:spPr>
          <a:xfrm>
            <a:off x="5555673" y="1690688"/>
            <a:ext cx="6470626" cy="4535815"/>
          </a:xfrm>
          <a:prstGeom prst="rect">
            <a:avLst/>
          </a:prstGeom>
          <a:ln>
            <a:solidFill>
              <a:schemeClr val="accent2">
                <a:lumMod val="75000"/>
              </a:schemeClr>
            </a:solidFill>
          </a:ln>
        </p:spPr>
      </p:pic>
      <p:sp>
        <p:nvSpPr>
          <p:cNvPr id="30" name="Content Placeholder 2">
            <a:extLst>
              <a:ext uri="{FF2B5EF4-FFF2-40B4-BE49-F238E27FC236}">
                <a16:creationId xmlns:a16="http://schemas.microsoft.com/office/drawing/2014/main" id="{F762D79A-CA7C-0494-6695-465ECB2A4AF6}"/>
              </a:ext>
            </a:extLst>
          </p:cNvPr>
          <p:cNvSpPr>
            <a:spLocks noGrp="1"/>
          </p:cNvSpPr>
          <p:nvPr>
            <p:ph idx="1"/>
          </p:nvPr>
        </p:nvSpPr>
        <p:spPr>
          <a:xfrm>
            <a:off x="838201" y="1690688"/>
            <a:ext cx="4454236" cy="4535814"/>
          </a:xfrm>
        </p:spPr>
        <p:txBody>
          <a:bodyPr>
            <a:normAutofit lnSpcReduction="10000"/>
          </a:bodyPr>
          <a:lstStyle/>
          <a:p>
            <a:pPr marL="463550" indent="-463550">
              <a:buClr>
                <a:schemeClr val="accent2">
                  <a:lumMod val="75000"/>
                </a:schemeClr>
              </a:buClr>
            </a:pPr>
            <a:r>
              <a:rPr lang="en-US" dirty="0"/>
              <a:t>About Radon</a:t>
            </a:r>
          </a:p>
          <a:p>
            <a:pPr marL="463550" indent="-463550">
              <a:buClr>
                <a:schemeClr val="accent2">
                  <a:lumMod val="75000"/>
                </a:schemeClr>
              </a:buClr>
            </a:pPr>
            <a:r>
              <a:rPr lang="en-US" dirty="0"/>
              <a:t>Public Information</a:t>
            </a:r>
          </a:p>
          <a:p>
            <a:pPr marL="463550" indent="-463550">
              <a:buClr>
                <a:schemeClr val="accent2">
                  <a:lumMod val="75000"/>
                </a:schemeClr>
              </a:buClr>
            </a:pPr>
            <a:r>
              <a:rPr lang="en-US" dirty="0"/>
              <a:t>Health Risks</a:t>
            </a:r>
          </a:p>
          <a:p>
            <a:pPr marL="463550" indent="-463550">
              <a:buClr>
                <a:schemeClr val="accent2">
                  <a:lumMod val="75000"/>
                </a:schemeClr>
              </a:buClr>
            </a:pPr>
            <a:r>
              <a:rPr lang="en-US" dirty="0"/>
              <a:t>Monitoring Request</a:t>
            </a:r>
          </a:p>
          <a:p>
            <a:pPr marL="463550" indent="-463550">
              <a:buClr>
                <a:schemeClr val="accent2">
                  <a:lumMod val="75000"/>
                </a:schemeClr>
              </a:buClr>
            </a:pPr>
            <a:r>
              <a:rPr lang="en-US" dirty="0"/>
              <a:t>Radon Mapping</a:t>
            </a:r>
          </a:p>
          <a:p>
            <a:pPr marL="463550" indent="-463550">
              <a:buClr>
                <a:schemeClr val="accent2">
                  <a:lumMod val="75000"/>
                </a:schemeClr>
              </a:buClr>
            </a:pPr>
            <a:r>
              <a:rPr lang="en-US" dirty="0"/>
              <a:t>Mitigation Information</a:t>
            </a:r>
          </a:p>
          <a:p>
            <a:pPr marL="463550" indent="-463550">
              <a:buClr>
                <a:schemeClr val="accent2">
                  <a:lumMod val="75000"/>
                </a:schemeClr>
              </a:buClr>
            </a:pPr>
            <a:endParaRPr lang="en-US" dirty="0"/>
          </a:p>
          <a:p>
            <a:pPr marL="0" indent="0">
              <a:buClr>
                <a:schemeClr val="accent2">
                  <a:lumMod val="75000"/>
                </a:schemeClr>
              </a:buClr>
              <a:buNone/>
            </a:pPr>
            <a:r>
              <a:rPr lang="en-US" dirty="0"/>
              <a:t>Available in Georgian and English languages</a:t>
            </a:r>
          </a:p>
          <a:p>
            <a:pPr marL="0" indent="0">
              <a:buClr>
                <a:schemeClr val="accent2">
                  <a:lumMod val="75000"/>
                </a:schemeClr>
              </a:buClr>
              <a:buNone/>
            </a:pPr>
            <a:r>
              <a:rPr lang="en-US" i="1" dirty="0"/>
              <a:t>Under development</a:t>
            </a:r>
            <a:endParaRPr lang="en-DE" i="1" dirty="0"/>
          </a:p>
        </p:txBody>
      </p:sp>
      <p:sp>
        <p:nvSpPr>
          <p:cNvPr id="32" name="Title 1">
            <a:extLst>
              <a:ext uri="{FF2B5EF4-FFF2-40B4-BE49-F238E27FC236}">
                <a16:creationId xmlns:a16="http://schemas.microsoft.com/office/drawing/2014/main" id="{113F6716-FE0C-8A9F-8FE9-02739E7141B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DE" dirty="0">
                <a:solidFill>
                  <a:schemeClr val="accent2">
                    <a:lumMod val="75000"/>
                  </a:schemeClr>
                </a:solidFill>
              </a:rPr>
              <a:t>O</a:t>
            </a:r>
            <a:r>
              <a:rPr lang="en-US" dirty="0">
                <a:solidFill>
                  <a:schemeClr val="accent2">
                    <a:lumMod val="75000"/>
                  </a:schemeClr>
                </a:solidFill>
              </a:rPr>
              <a:t>u</a:t>
            </a:r>
            <a:r>
              <a:rPr lang="en-DE" dirty="0">
                <a:solidFill>
                  <a:schemeClr val="accent2">
                    <a:lumMod val="75000"/>
                  </a:schemeClr>
                </a:solidFill>
              </a:rPr>
              <a:t>r Website</a:t>
            </a:r>
            <a:r>
              <a:rPr lang="en-US" dirty="0">
                <a:solidFill>
                  <a:schemeClr val="accent2">
                    <a:lumMod val="75000"/>
                  </a:schemeClr>
                </a:solidFill>
              </a:rPr>
              <a:t>: </a:t>
            </a:r>
            <a:r>
              <a:rPr lang="en-US" i="1" dirty="0">
                <a:solidFill>
                  <a:schemeClr val="accent2">
                    <a:lumMod val="75000"/>
                  </a:schemeClr>
                </a:solidFill>
              </a:rPr>
              <a:t>radon.ge</a:t>
            </a:r>
            <a:r>
              <a:rPr lang="en-DE" i="1" dirty="0">
                <a:solidFill>
                  <a:schemeClr val="accent2">
                    <a:lumMod val="75000"/>
                  </a:schemeClr>
                </a:solidFill>
              </a:rPr>
              <a:t> </a:t>
            </a:r>
            <a:endParaRPr lang="en-US" dirty="0">
              <a:solidFill>
                <a:schemeClr val="accent2">
                  <a:lumMod val="75000"/>
                </a:schemeClr>
              </a:solidFill>
            </a:endParaRPr>
          </a:p>
        </p:txBody>
      </p:sp>
    </p:spTree>
    <p:extLst>
      <p:ext uri="{BB962C8B-B14F-4D97-AF65-F5344CB8AC3E}">
        <p14:creationId xmlns:p14="http://schemas.microsoft.com/office/powerpoint/2010/main" val="175033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additive="base">
                                        <p:cTn id="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anim calcmode="lin" valueType="num">
                                      <p:cBhvr additive="base">
                                        <p:cTn id="11"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xEl>
                                              <p:pRg st="2" end="2"/>
                                            </p:txEl>
                                          </p:spTgt>
                                        </p:tgtEl>
                                        <p:attrNameLst>
                                          <p:attrName>style.visibility</p:attrName>
                                        </p:attrNameLst>
                                      </p:cBhvr>
                                      <p:to>
                                        <p:strVal val="visible"/>
                                      </p:to>
                                    </p:set>
                                    <p:anim calcmode="lin" valueType="num">
                                      <p:cBhvr additive="base">
                                        <p:cTn id="15"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xEl>
                                              <p:pRg st="3" end="3"/>
                                            </p:txEl>
                                          </p:spTgt>
                                        </p:tgtEl>
                                        <p:attrNameLst>
                                          <p:attrName>style.visibility</p:attrName>
                                        </p:attrNameLst>
                                      </p:cBhvr>
                                      <p:to>
                                        <p:strVal val="visible"/>
                                      </p:to>
                                    </p:set>
                                    <p:anim calcmode="lin" valueType="num">
                                      <p:cBhvr additive="base">
                                        <p:cTn id="19"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
                                            <p:txEl>
                                              <p:pRg st="4" end="4"/>
                                            </p:txEl>
                                          </p:spTgt>
                                        </p:tgtEl>
                                        <p:attrNameLst>
                                          <p:attrName>style.visibility</p:attrName>
                                        </p:attrNameLst>
                                      </p:cBhvr>
                                      <p:to>
                                        <p:strVal val="visible"/>
                                      </p:to>
                                    </p:set>
                                    <p:anim calcmode="lin" valueType="num">
                                      <p:cBhvr additive="base">
                                        <p:cTn id="23" dur="500" fill="hold"/>
                                        <p:tgtEl>
                                          <p:spTgt spid="3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xEl>
                                              <p:pRg st="5" end="5"/>
                                            </p:txEl>
                                          </p:spTgt>
                                        </p:tgtEl>
                                        <p:attrNameLst>
                                          <p:attrName>style.visibility</p:attrName>
                                        </p:attrNameLst>
                                      </p:cBhvr>
                                      <p:to>
                                        <p:strVal val="visible"/>
                                      </p:to>
                                    </p:set>
                                    <p:anim calcmode="lin" valueType="num">
                                      <p:cBhvr additive="base">
                                        <p:cTn id="27" dur="500" fill="hold"/>
                                        <p:tgtEl>
                                          <p:spTgt spid="30">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
                                            <p:txEl>
                                              <p:pRg st="7" end="7"/>
                                            </p:txEl>
                                          </p:spTgt>
                                        </p:tgtEl>
                                        <p:attrNameLst>
                                          <p:attrName>style.visibility</p:attrName>
                                        </p:attrNameLst>
                                      </p:cBhvr>
                                      <p:to>
                                        <p:strVal val="visible"/>
                                      </p:to>
                                    </p:set>
                                    <p:anim calcmode="lin" valueType="num">
                                      <p:cBhvr additive="base">
                                        <p:cTn id="31" dur="500" fill="hold"/>
                                        <p:tgtEl>
                                          <p:spTgt spid="30">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
                                            <p:txEl>
                                              <p:pRg st="8" end="8"/>
                                            </p:txEl>
                                          </p:spTgt>
                                        </p:tgtEl>
                                        <p:attrNameLst>
                                          <p:attrName>style.visibility</p:attrName>
                                        </p:attrNameLst>
                                      </p:cBhvr>
                                      <p:to>
                                        <p:strVal val="visible"/>
                                      </p:to>
                                    </p:set>
                                    <p:anim calcmode="lin" valueType="num">
                                      <p:cBhvr additive="base">
                                        <p:cTn id="35" dur="500" fill="hold"/>
                                        <p:tgtEl>
                                          <p:spTgt spid="30">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51DFA-E7AA-944A-1E4A-B3D7D3DC8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3A03FE-91DD-E709-0E47-DB8C691C25EC}"/>
              </a:ext>
            </a:extLst>
          </p:cNvPr>
          <p:cNvSpPr>
            <a:spLocks noGrp="1"/>
          </p:cNvSpPr>
          <p:nvPr>
            <p:ph type="title"/>
          </p:nvPr>
        </p:nvSpPr>
        <p:spPr/>
        <p:txBody>
          <a:bodyPr/>
          <a:lstStyle/>
          <a:p>
            <a:r>
              <a:rPr lang="en-US" dirty="0">
                <a:solidFill>
                  <a:schemeClr val="accent2">
                    <a:lumMod val="75000"/>
                  </a:schemeClr>
                </a:solidFill>
              </a:rPr>
              <a:t>Website: </a:t>
            </a:r>
            <a:r>
              <a:rPr lang="ka-GE" i="1" dirty="0" err="1">
                <a:solidFill>
                  <a:schemeClr val="accent2">
                    <a:lumMod val="75000"/>
                  </a:schemeClr>
                </a:solidFill>
              </a:rPr>
              <a:t>Monitoring</a:t>
            </a:r>
            <a:r>
              <a:rPr lang="ka-GE" i="1" dirty="0">
                <a:solidFill>
                  <a:schemeClr val="accent2">
                    <a:lumMod val="75000"/>
                  </a:schemeClr>
                </a:solidFill>
              </a:rPr>
              <a:t> </a:t>
            </a:r>
            <a:r>
              <a:rPr lang="ka-GE" i="1" dirty="0" err="1">
                <a:solidFill>
                  <a:schemeClr val="accent2">
                    <a:lumMod val="75000"/>
                  </a:schemeClr>
                </a:solidFill>
              </a:rPr>
              <a:t>Request</a:t>
            </a:r>
            <a:r>
              <a:rPr lang="ka-GE" i="1" dirty="0">
                <a:solidFill>
                  <a:schemeClr val="accent2">
                    <a:lumMod val="75000"/>
                  </a:schemeClr>
                </a:solidFill>
              </a:rPr>
              <a:t> </a:t>
            </a:r>
            <a:endParaRPr lang="en-DE" i="1" dirty="0">
              <a:solidFill>
                <a:schemeClr val="accent2">
                  <a:lumMod val="75000"/>
                </a:schemeClr>
              </a:solidFill>
            </a:endParaRPr>
          </a:p>
        </p:txBody>
      </p:sp>
      <p:pic>
        <p:nvPicPr>
          <p:cNvPr id="16" name="Picture 2" descr="get responses for surveys ...">
            <a:extLst>
              <a:ext uri="{FF2B5EF4-FFF2-40B4-BE49-F238E27FC236}">
                <a16:creationId xmlns:a16="http://schemas.microsoft.com/office/drawing/2014/main" id="{A11303D3-3062-E1FD-2F30-54027C3DA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36" r="20426" b="1"/>
          <a:stretch>
            <a:fillRect/>
          </a:stretch>
        </p:blipFill>
        <p:spPr bwMode="auto">
          <a:xfrm>
            <a:off x="508000" y="1948042"/>
            <a:ext cx="3820190" cy="3820190"/>
          </a:xfrm>
          <a:custGeom>
            <a:avLst/>
            <a:gdLst/>
            <a:ahLst/>
            <a:cxnLst/>
            <a:rect l="l" t="t" r="r" b="b"/>
            <a:pathLst>
              <a:path w="2885716" h="2885716">
                <a:moveTo>
                  <a:pt x="1442858" y="0"/>
                </a:moveTo>
                <a:cubicBezTo>
                  <a:pt x="2239726" y="0"/>
                  <a:pt x="2885716" y="645990"/>
                  <a:pt x="2885716" y="1442858"/>
                </a:cubicBezTo>
                <a:cubicBezTo>
                  <a:pt x="2885716" y="2239726"/>
                  <a:pt x="2239726" y="2885716"/>
                  <a:pt x="1442858" y="2885716"/>
                </a:cubicBezTo>
                <a:cubicBezTo>
                  <a:pt x="645990" y="2885716"/>
                  <a:pt x="0" y="2239726"/>
                  <a:pt x="0" y="1442858"/>
                </a:cubicBezTo>
                <a:cubicBezTo>
                  <a:pt x="0" y="645990"/>
                  <a:pt x="645990" y="0"/>
                  <a:pt x="1442858" y="0"/>
                </a:cubicBezTo>
                <a:close/>
              </a:path>
            </a:pathLst>
          </a:custGeom>
          <a:noFill/>
          <a:ln>
            <a:solidFill>
              <a:schemeClr val="accent2">
                <a:lumMod val="75000"/>
              </a:schemeClr>
            </a:solid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16DD94A-853E-206E-731E-E3C9B84A4FC6}"/>
              </a:ext>
            </a:extLst>
          </p:cNvPr>
          <p:cNvPicPr>
            <a:picLocks noChangeAspect="1"/>
          </p:cNvPicPr>
          <p:nvPr/>
        </p:nvPicPr>
        <p:blipFill>
          <a:blip r:embed="rId3"/>
          <a:srcRect t="6193" b="13968"/>
          <a:stretch>
            <a:fillRect/>
          </a:stretch>
        </p:blipFill>
        <p:spPr>
          <a:xfrm>
            <a:off x="8844337" y="0"/>
            <a:ext cx="3347663" cy="2986304"/>
          </a:xfrm>
          <a:custGeom>
            <a:avLst/>
            <a:gdLst/>
            <a:ahLst/>
            <a:cxnLst/>
            <a:rect l="l" t="t" r="r" b="b"/>
            <a:pathLst>
              <a:path w="3347663" h="2986314">
                <a:moveTo>
                  <a:pt x="458203" y="0"/>
                </a:moveTo>
                <a:lnTo>
                  <a:pt x="3126555" y="0"/>
                </a:lnTo>
                <a:lnTo>
                  <a:pt x="3175466" y="53815"/>
                </a:lnTo>
                <a:cubicBezTo>
                  <a:pt x="3239389" y="131273"/>
                  <a:pt x="3296932" y="214191"/>
                  <a:pt x="3347288" y="301766"/>
                </a:cubicBezTo>
                <a:lnTo>
                  <a:pt x="3347663" y="302487"/>
                </a:lnTo>
                <a:lnTo>
                  <a:pt x="3347663" y="2082469"/>
                </a:lnTo>
                <a:lnTo>
                  <a:pt x="3278648" y="2196072"/>
                </a:lnTo>
                <a:cubicBezTo>
                  <a:pt x="2956544" y="2672847"/>
                  <a:pt x="2411068" y="2986314"/>
                  <a:pt x="1792379" y="2986314"/>
                </a:cubicBezTo>
                <a:cubicBezTo>
                  <a:pt x="802475" y="2986314"/>
                  <a:pt x="0" y="2183839"/>
                  <a:pt x="0" y="1193935"/>
                </a:cubicBezTo>
                <a:cubicBezTo>
                  <a:pt x="0" y="760853"/>
                  <a:pt x="153599" y="363644"/>
                  <a:pt x="409292" y="53815"/>
                </a:cubicBezTo>
                <a:close/>
              </a:path>
            </a:pathLst>
          </a:custGeom>
          <a:ln>
            <a:solidFill>
              <a:schemeClr val="accent2">
                <a:lumMod val="75000"/>
              </a:schemeClr>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pic>
      <p:pic>
        <p:nvPicPr>
          <p:cNvPr id="18" name="Content Placeholder 3">
            <a:extLst>
              <a:ext uri="{FF2B5EF4-FFF2-40B4-BE49-F238E27FC236}">
                <a16:creationId xmlns:a16="http://schemas.microsoft.com/office/drawing/2014/main" id="{F205413A-8D7D-05FC-6288-E5A33731E389}"/>
              </a:ext>
            </a:extLst>
          </p:cNvPr>
          <p:cNvPicPr>
            <a:picLocks noChangeAspect="1"/>
          </p:cNvPicPr>
          <p:nvPr/>
        </p:nvPicPr>
        <p:blipFill>
          <a:blip r:embed="rId4"/>
          <a:srcRect t="1492" r="2" b="18017"/>
          <a:stretch>
            <a:fillRect/>
          </a:stretch>
        </p:blipFill>
        <p:spPr>
          <a:xfrm>
            <a:off x="4530524" y="2194907"/>
            <a:ext cx="5972376" cy="4663094"/>
          </a:xfrm>
          <a:custGeom>
            <a:avLst/>
            <a:gdLst/>
            <a:ahLst/>
            <a:cxnLst/>
            <a:rect l="l" t="t" r="r" b="b"/>
            <a:pathLst>
              <a:path w="4783902" h="3735161">
                <a:moveTo>
                  <a:pt x="2391951" y="0"/>
                </a:moveTo>
                <a:cubicBezTo>
                  <a:pt x="3712988" y="0"/>
                  <a:pt x="4783902" y="1070915"/>
                  <a:pt x="4783902" y="2391951"/>
                </a:cubicBezTo>
                <a:cubicBezTo>
                  <a:pt x="4783902" y="2846058"/>
                  <a:pt x="4657359" y="3270609"/>
                  <a:pt x="4437611" y="3632264"/>
                </a:cubicBezTo>
                <a:lnTo>
                  <a:pt x="4370329" y="3735161"/>
                </a:lnTo>
                <a:lnTo>
                  <a:pt x="413573" y="3735161"/>
                </a:lnTo>
                <a:lnTo>
                  <a:pt x="346291" y="3632264"/>
                </a:lnTo>
                <a:cubicBezTo>
                  <a:pt x="126544" y="3270609"/>
                  <a:pt x="0" y="2846058"/>
                  <a:pt x="0" y="2391951"/>
                </a:cubicBezTo>
                <a:cubicBezTo>
                  <a:pt x="0" y="1070915"/>
                  <a:pt x="1070915" y="0"/>
                  <a:pt x="2391951" y="0"/>
                </a:cubicBezTo>
                <a:close/>
              </a:path>
            </a:pathLst>
          </a:custGeom>
          <a:ln>
            <a:solidFill>
              <a:schemeClr val="accent2">
                <a:lumMod val="75000"/>
              </a:schemeClr>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3415717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52D1E-20E0-D19A-07FA-7232918CED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73C3C-0AD5-3672-0E15-BA1866995073}"/>
              </a:ext>
            </a:extLst>
          </p:cNvPr>
          <p:cNvSpPr>
            <a:spLocks noGrp="1"/>
          </p:cNvSpPr>
          <p:nvPr>
            <p:ph type="title"/>
          </p:nvPr>
        </p:nvSpPr>
        <p:spPr/>
        <p:txBody>
          <a:bodyPr/>
          <a:lstStyle/>
          <a:p>
            <a:r>
              <a:rPr lang="en-DE">
                <a:solidFill>
                  <a:schemeClr val="accent2">
                    <a:lumMod val="75000"/>
                  </a:schemeClr>
                </a:solidFill>
              </a:rPr>
              <a:t>O</a:t>
            </a:r>
            <a:r>
              <a:rPr lang="en-US">
                <a:solidFill>
                  <a:schemeClr val="accent2">
                    <a:lumMod val="75000"/>
                  </a:schemeClr>
                </a:solidFill>
              </a:rPr>
              <a:t>u</a:t>
            </a:r>
            <a:r>
              <a:rPr lang="en-DE">
                <a:solidFill>
                  <a:schemeClr val="accent2">
                    <a:lumMod val="75000"/>
                  </a:schemeClr>
                </a:solidFill>
              </a:rPr>
              <a:t>r Website</a:t>
            </a:r>
            <a:r>
              <a:rPr lang="en-US">
                <a:solidFill>
                  <a:schemeClr val="accent2">
                    <a:lumMod val="75000"/>
                  </a:schemeClr>
                </a:solidFill>
              </a:rPr>
              <a:t>: </a:t>
            </a:r>
            <a:r>
              <a:rPr lang="en-US" i="1">
                <a:solidFill>
                  <a:schemeClr val="accent2">
                    <a:lumMod val="75000"/>
                  </a:schemeClr>
                </a:solidFill>
              </a:rPr>
              <a:t>Public Education</a:t>
            </a:r>
            <a:endParaRPr lang="en-DE" i="1" dirty="0">
              <a:solidFill>
                <a:schemeClr val="accent2">
                  <a:lumMod val="75000"/>
                </a:schemeClr>
              </a:solidFill>
            </a:endParaRPr>
          </a:p>
        </p:txBody>
      </p:sp>
      <p:pic>
        <p:nvPicPr>
          <p:cNvPr id="26" name="Picture 25">
            <a:extLst>
              <a:ext uri="{FF2B5EF4-FFF2-40B4-BE49-F238E27FC236}">
                <a16:creationId xmlns:a16="http://schemas.microsoft.com/office/drawing/2014/main" id="{569FA466-B2ED-840D-F634-71BCCCFCC41E}"/>
              </a:ext>
            </a:extLst>
          </p:cNvPr>
          <p:cNvPicPr>
            <a:picLocks noChangeAspect="1"/>
          </p:cNvPicPr>
          <p:nvPr/>
        </p:nvPicPr>
        <p:blipFill>
          <a:blip r:embed="rId3"/>
          <a:srcRect l="10685" r="-1" b="-1"/>
          <a:stretch>
            <a:fillRect/>
          </a:stretch>
        </p:blipFill>
        <p:spPr>
          <a:xfrm>
            <a:off x="198742" y="2028574"/>
            <a:ext cx="3802338" cy="2043469"/>
          </a:xfrm>
          <a:prstGeom prst="rect">
            <a:avLst/>
          </a:prstGeom>
          <a:ln>
            <a:solidFill>
              <a:schemeClr val="accent2">
                <a:lumMod val="75000"/>
              </a:schemeClr>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4AFA04A2-0C62-05E2-1828-557F5D0FACDC}"/>
              </a:ext>
            </a:extLst>
          </p:cNvPr>
          <p:cNvPicPr>
            <a:picLocks noChangeAspect="1"/>
          </p:cNvPicPr>
          <p:nvPr/>
        </p:nvPicPr>
        <p:blipFill>
          <a:blip r:embed="rId4"/>
          <a:srcRect t="5043" r="2" b="1898"/>
          <a:stretch>
            <a:fillRect/>
          </a:stretch>
        </p:blipFill>
        <p:spPr>
          <a:xfrm>
            <a:off x="4208848" y="2028574"/>
            <a:ext cx="3802338" cy="2043469"/>
          </a:xfrm>
          <a:prstGeom prst="rect">
            <a:avLst/>
          </a:prstGeom>
          <a:ln>
            <a:solidFill>
              <a:schemeClr val="accent2">
                <a:lumMod val="75000"/>
              </a:schemeClr>
            </a:solidFill>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6E137D35-A547-2C75-F54C-A09BC87687A0}"/>
              </a:ext>
            </a:extLst>
          </p:cNvPr>
          <p:cNvPicPr>
            <a:picLocks noChangeAspect="1"/>
          </p:cNvPicPr>
          <p:nvPr/>
        </p:nvPicPr>
        <p:blipFill>
          <a:blip r:embed="rId5"/>
          <a:srcRect r="13014" b="3"/>
          <a:stretch>
            <a:fillRect/>
          </a:stretch>
        </p:blipFill>
        <p:spPr>
          <a:xfrm>
            <a:off x="8184248" y="2021786"/>
            <a:ext cx="3802338" cy="2043469"/>
          </a:xfrm>
          <a:prstGeom prst="rect">
            <a:avLst/>
          </a:prstGeom>
          <a:ln>
            <a:solidFill>
              <a:schemeClr val="accent2">
                <a:lumMod val="75000"/>
              </a:schemeClr>
            </a:solid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7B5AD0DC-BB27-1BD9-1C2E-82B30A03AA36}"/>
              </a:ext>
            </a:extLst>
          </p:cNvPr>
          <p:cNvPicPr>
            <a:picLocks noChangeAspect="1"/>
          </p:cNvPicPr>
          <p:nvPr/>
        </p:nvPicPr>
        <p:blipFill>
          <a:blip r:embed="rId6"/>
          <a:srcRect t="8544" r="-3" b="7817"/>
          <a:stretch>
            <a:fillRect/>
          </a:stretch>
        </p:blipFill>
        <p:spPr>
          <a:xfrm>
            <a:off x="185394" y="4257335"/>
            <a:ext cx="3802338" cy="2043469"/>
          </a:xfrm>
          <a:prstGeom prst="rect">
            <a:avLst/>
          </a:prstGeom>
          <a:ln>
            <a:solidFill>
              <a:schemeClr val="accent2">
                <a:lumMod val="75000"/>
              </a:schemeClr>
            </a:solid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C3976818-FA2F-1CF2-A5E4-8D6CC4DE8D91}"/>
              </a:ext>
            </a:extLst>
          </p:cNvPr>
          <p:cNvPicPr>
            <a:picLocks noChangeAspect="1"/>
          </p:cNvPicPr>
          <p:nvPr/>
        </p:nvPicPr>
        <p:blipFill>
          <a:blip r:embed="rId7"/>
          <a:srcRect l="-345" t="208" r="351" b="37015"/>
          <a:stretch>
            <a:fillRect/>
          </a:stretch>
        </p:blipFill>
        <p:spPr>
          <a:xfrm>
            <a:off x="4195500" y="4257335"/>
            <a:ext cx="3802338" cy="2043469"/>
          </a:xfrm>
          <a:prstGeom prst="rect">
            <a:avLst/>
          </a:prstGeom>
          <a:ln>
            <a:solidFill>
              <a:schemeClr val="accent2">
                <a:lumMod val="75000"/>
              </a:schemeClr>
            </a:solidFill>
          </a:ln>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98B3C322-8A7E-A19B-B0E8-415B5F0B76A6}"/>
              </a:ext>
            </a:extLst>
          </p:cNvPr>
          <p:cNvPicPr>
            <a:picLocks noChangeAspect="1"/>
          </p:cNvPicPr>
          <p:nvPr/>
        </p:nvPicPr>
        <p:blipFill>
          <a:blip r:embed="rId8"/>
          <a:srcRect t="2924" r="-4" b="689"/>
          <a:stretch>
            <a:fillRect/>
          </a:stretch>
        </p:blipFill>
        <p:spPr>
          <a:xfrm>
            <a:off x="8170900" y="4250547"/>
            <a:ext cx="3802338" cy="2043469"/>
          </a:xfrm>
          <a:prstGeom prst="rect">
            <a:avLst/>
          </a:prstGeom>
          <a:ln>
            <a:solidFill>
              <a:schemeClr val="accent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4176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BA6CA-3A04-4204-8BEA-760932C0A20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179236F-1867-7C60-E0A0-17E0DA59854C}"/>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Website: </a:t>
            </a:r>
            <a:r>
              <a:rPr lang="en-US" sz="4800" i="1" dirty="0">
                <a:solidFill>
                  <a:schemeClr val="accent2">
                    <a:lumMod val="75000"/>
                  </a:schemeClr>
                </a:solidFill>
              </a:rPr>
              <a:t>Dissemination of Results</a:t>
            </a:r>
            <a:endParaRPr lang="en-DE" sz="4800" i="1" dirty="0">
              <a:solidFill>
                <a:schemeClr val="accent2">
                  <a:lumMod val="75000"/>
                </a:schemeClr>
              </a:solidFill>
            </a:endParaRPr>
          </a:p>
        </p:txBody>
      </p:sp>
      <p:grpSp>
        <p:nvGrpSpPr>
          <p:cNvPr id="22" name="Group 21">
            <a:extLst>
              <a:ext uri="{FF2B5EF4-FFF2-40B4-BE49-F238E27FC236}">
                <a16:creationId xmlns:a16="http://schemas.microsoft.com/office/drawing/2014/main" id="{7EC88319-61ED-9445-05FF-047C5332A55F}"/>
              </a:ext>
            </a:extLst>
          </p:cNvPr>
          <p:cNvGrpSpPr/>
          <p:nvPr/>
        </p:nvGrpSpPr>
        <p:grpSpPr>
          <a:xfrm>
            <a:off x="461962" y="1176638"/>
            <a:ext cx="11268075" cy="5339184"/>
            <a:chOff x="209550" y="1040004"/>
            <a:chExt cx="11268075" cy="5339184"/>
          </a:xfrm>
        </p:grpSpPr>
        <p:pic>
          <p:nvPicPr>
            <p:cNvPr id="7" name="Picture 6">
              <a:extLst>
                <a:ext uri="{FF2B5EF4-FFF2-40B4-BE49-F238E27FC236}">
                  <a16:creationId xmlns:a16="http://schemas.microsoft.com/office/drawing/2014/main" id="{4A4F7D62-99FA-8349-8F85-A4351397412A}"/>
                </a:ext>
              </a:extLst>
            </p:cNvPr>
            <p:cNvPicPr>
              <a:picLocks noChangeAspect="1"/>
            </p:cNvPicPr>
            <p:nvPr/>
          </p:nvPicPr>
          <p:blipFill>
            <a:blip r:embed="rId3"/>
            <a:srcRect l="15313" t="8867" r="15938" b="10174"/>
            <a:stretch>
              <a:fillRect/>
            </a:stretch>
          </p:blipFill>
          <p:spPr>
            <a:xfrm>
              <a:off x="209550" y="1406523"/>
              <a:ext cx="7333625" cy="4641852"/>
            </a:xfrm>
            <a:prstGeom prst="rect">
              <a:avLst/>
            </a:prstGeom>
            <a:ln>
              <a:solidFill>
                <a:schemeClr val="accent2">
                  <a:lumMod val="75000"/>
                </a:schemeClr>
              </a:solidFill>
            </a:ln>
          </p:spPr>
        </p:pic>
        <p:grpSp>
          <p:nvGrpSpPr>
            <p:cNvPr id="17" name="Group 16">
              <a:extLst>
                <a:ext uri="{FF2B5EF4-FFF2-40B4-BE49-F238E27FC236}">
                  <a16:creationId xmlns:a16="http://schemas.microsoft.com/office/drawing/2014/main" id="{8B6F8F4C-501D-8A5B-BD3A-B355852B2062}"/>
                </a:ext>
              </a:extLst>
            </p:cNvPr>
            <p:cNvGrpSpPr/>
            <p:nvPr/>
          </p:nvGrpSpPr>
          <p:grpSpPr>
            <a:xfrm>
              <a:off x="3297889" y="1040004"/>
              <a:ext cx="8179736" cy="5339184"/>
              <a:chOff x="3297889" y="1040004"/>
              <a:chExt cx="8179736" cy="5339184"/>
            </a:xfrm>
          </p:grpSpPr>
          <p:pic>
            <p:nvPicPr>
              <p:cNvPr id="9" name="Picture 8">
                <a:extLst>
                  <a:ext uri="{FF2B5EF4-FFF2-40B4-BE49-F238E27FC236}">
                    <a16:creationId xmlns:a16="http://schemas.microsoft.com/office/drawing/2014/main" id="{BAE8C500-610C-8A7D-6F97-4B8EBFC64FBF}"/>
                  </a:ext>
                </a:extLst>
              </p:cNvPr>
              <p:cNvPicPr>
                <a:picLocks noChangeAspect="1"/>
              </p:cNvPicPr>
              <p:nvPr/>
            </p:nvPicPr>
            <p:blipFill>
              <a:blip r:embed="rId4"/>
              <a:srcRect l="29453" t="11232" r="29376" b="4757"/>
              <a:stretch>
                <a:fillRect/>
              </a:stretch>
            </p:blipFill>
            <p:spPr>
              <a:xfrm>
                <a:off x="6642100" y="1075709"/>
                <a:ext cx="4835525" cy="5303479"/>
              </a:xfrm>
              <a:prstGeom prst="rect">
                <a:avLst/>
              </a:prstGeom>
              <a:ln w="38100">
                <a:solidFill>
                  <a:schemeClr val="accent2">
                    <a:lumMod val="75000"/>
                  </a:schemeClr>
                </a:solidFill>
              </a:ln>
              <a:effectLst>
                <a:outerShdw blurRad="114300" dist="139700" dir="2700000" algn="tl" rotWithShape="0">
                  <a:prstClr val="black">
                    <a:alpha val="40000"/>
                  </a:prstClr>
                </a:outerShdw>
              </a:effectLst>
            </p:spPr>
          </p:pic>
          <p:sp>
            <p:nvSpPr>
              <p:cNvPr id="10" name="Oval 9">
                <a:extLst>
                  <a:ext uri="{FF2B5EF4-FFF2-40B4-BE49-F238E27FC236}">
                    <a16:creationId xmlns:a16="http://schemas.microsoft.com/office/drawing/2014/main" id="{AA56D27C-761A-7EBC-DEF8-C029E8340571}"/>
                  </a:ext>
                </a:extLst>
              </p:cNvPr>
              <p:cNvSpPr/>
              <p:nvPr/>
            </p:nvSpPr>
            <p:spPr>
              <a:xfrm>
                <a:off x="3297889" y="4314825"/>
                <a:ext cx="578473" cy="521566"/>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1122E5F-82BC-56A6-FACD-886AA1F52F85}"/>
                  </a:ext>
                </a:extLst>
              </p:cNvPr>
              <p:cNvCxnSpPr>
                <a:cxnSpLocks/>
                <a:stCxn id="10" idx="7"/>
              </p:cNvCxnSpPr>
              <p:nvPr/>
            </p:nvCxnSpPr>
            <p:spPr>
              <a:xfrm flipV="1">
                <a:off x="3791647" y="1040004"/>
                <a:ext cx="2850453" cy="3351203"/>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F2C2235-A061-E178-A047-2BE33BC395BB}"/>
                  </a:ext>
                </a:extLst>
              </p:cNvPr>
              <p:cNvCxnSpPr>
                <a:cxnSpLocks/>
                <a:stCxn id="10" idx="5"/>
              </p:cNvCxnSpPr>
              <p:nvPr/>
            </p:nvCxnSpPr>
            <p:spPr>
              <a:xfrm>
                <a:off x="3791647" y="4760009"/>
                <a:ext cx="2815144" cy="1619179"/>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28939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14553-3337-7358-01B1-93F0EB4887FF}"/>
            </a:ext>
          </a:extLst>
        </p:cNvPr>
        <p:cNvGrpSpPr/>
        <p:nvPr/>
      </p:nvGrpSpPr>
      <p:grpSpPr>
        <a:xfrm>
          <a:off x="0" y="0"/>
          <a:ext cx="0" cy="0"/>
          <a:chOff x="0" y="0"/>
          <a:chExt cx="0" cy="0"/>
        </a:xfrm>
      </p:grpSpPr>
      <p:pic>
        <p:nvPicPr>
          <p:cNvPr id="5" name="Picture 4" descr="A person standing next to a house&#10;&#10;AI-generated content may be incorrect.">
            <a:extLst>
              <a:ext uri="{FF2B5EF4-FFF2-40B4-BE49-F238E27FC236}">
                <a16:creationId xmlns:a16="http://schemas.microsoft.com/office/drawing/2014/main" id="{CB7E397A-8B43-F956-69D5-204BCB4DF073}"/>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22679"/>
          <a:stretch/>
        </p:blipFill>
        <p:spPr>
          <a:xfrm>
            <a:off x="2793209" y="1278616"/>
            <a:ext cx="7215188" cy="3022561"/>
          </a:xfrm>
          <a:prstGeom prst="rect">
            <a:avLst/>
          </a:prstGeom>
        </p:spPr>
      </p:pic>
      <p:sp>
        <p:nvSpPr>
          <p:cNvPr id="65" name="Title 1">
            <a:extLst>
              <a:ext uri="{FF2B5EF4-FFF2-40B4-BE49-F238E27FC236}">
                <a16:creationId xmlns:a16="http://schemas.microsoft.com/office/drawing/2014/main" id="{A0C19F48-0106-DBA0-0093-80BFCC6F9C53}"/>
              </a:ext>
            </a:extLst>
          </p:cNvPr>
          <p:cNvSpPr txBox="1">
            <a:spLocks/>
          </p:cNvSpPr>
          <p:nvPr/>
        </p:nvSpPr>
        <p:spPr>
          <a:xfrm>
            <a:off x="1117889" y="5234220"/>
            <a:ext cx="9956221" cy="1310212"/>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5000"/>
              </a:lnSpc>
            </a:pPr>
            <a:r>
              <a:rPr lang="en-US" sz="3200" dirty="0">
                <a:solidFill>
                  <a:schemeClr val="accent2">
                    <a:lumMod val="75000"/>
                  </a:schemeClr>
                </a:solidFill>
              </a:rPr>
              <a:t>Professionally installed radon mitigation systems can </a:t>
            </a:r>
            <a:br>
              <a:rPr lang="en-US" sz="3200" dirty="0">
                <a:solidFill>
                  <a:schemeClr val="accent2">
                    <a:lumMod val="75000"/>
                  </a:schemeClr>
                </a:solidFill>
              </a:rPr>
            </a:br>
            <a:r>
              <a:rPr lang="en-US" sz="3200" dirty="0">
                <a:solidFill>
                  <a:schemeClr val="accent2">
                    <a:lumMod val="75000"/>
                  </a:schemeClr>
                </a:solidFill>
              </a:rPr>
              <a:t>permanently resolve elevated indoor radon levels.</a:t>
            </a:r>
            <a:endParaRPr lang="en-US" sz="3200" b="1" dirty="0">
              <a:solidFill>
                <a:schemeClr val="accent2">
                  <a:lumMod val="75000"/>
                </a:schemeClr>
              </a:solidFill>
            </a:endParaRPr>
          </a:p>
        </p:txBody>
      </p:sp>
      <p:cxnSp>
        <p:nvCxnSpPr>
          <p:cNvPr id="3" name="Connector: Curved 2">
            <a:extLst>
              <a:ext uri="{FF2B5EF4-FFF2-40B4-BE49-F238E27FC236}">
                <a16:creationId xmlns:a16="http://schemas.microsoft.com/office/drawing/2014/main" id="{31D306AD-FF14-32D9-488D-342782B7B6F9}"/>
              </a:ext>
            </a:extLst>
          </p:cNvPr>
          <p:cNvCxnSpPr>
            <a:cxnSpLocks/>
          </p:cNvCxnSpPr>
          <p:nvPr/>
        </p:nvCxnSpPr>
        <p:spPr>
          <a:xfrm rot="5400000" flipH="1" flipV="1">
            <a:off x="3691661" y="3477177"/>
            <a:ext cx="391403" cy="92687"/>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 name="Connector: Curved 3">
            <a:extLst>
              <a:ext uri="{FF2B5EF4-FFF2-40B4-BE49-F238E27FC236}">
                <a16:creationId xmlns:a16="http://schemas.microsoft.com/office/drawing/2014/main" id="{93104868-301C-2143-B9B4-7CDA870E5828}"/>
              </a:ext>
            </a:extLst>
          </p:cNvPr>
          <p:cNvCxnSpPr>
            <a:cxnSpLocks/>
          </p:cNvCxnSpPr>
          <p:nvPr/>
        </p:nvCxnSpPr>
        <p:spPr>
          <a:xfrm rot="16200000" flipV="1">
            <a:off x="5199447" y="3264734"/>
            <a:ext cx="478144" cy="14234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9" name="Connector: Curved 8">
            <a:extLst>
              <a:ext uri="{FF2B5EF4-FFF2-40B4-BE49-F238E27FC236}">
                <a16:creationId xmlns:a16="http://schemas.microsoft.com/office/drawing/2014/main" id="{AE6DF336-D9CE-CE58-C73C-09F5151F2176}"/>
              </a:ext>
            </a:extLst>
          </p:cNvPr>
          <p:cNvCxnSpPr>
            <a:cxnSpLocks/>
          </p:cNvCxnSpPr>
          <p:nvPr/>
        </p:nvCxnSpPr>
        <p:spPr>
          <a:xfrm rot="5400000" flipH="1" flipV="1">
            <a:off x="4024174" y="2943959"/>
            <a:ext cx="406747" cy="17021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03FC92A-FE7A-4A2D-9198-21AC79FB420D}"/>
              </a:ext>
            </a:extLst>
          </p:cNvPr>
          <p:cNvSpPr/>
          <p:nvPr/>
        </p:nvSpPr>
        <p:spPr>
          <a:xfrm>
            <a:off x="4472551" y="2747201"/>
            <a:ext cx="478072" cy="491798"/>
          </a:xfrm>
          <a:prstGeom prst="ellipse">
            <a:avLst/>
          </a:prstGeom>
          <a:noFill/>
          <a:ln w="190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F963E89C-5EB8-C671-F2EF-7BE80FA3FD01}"/>
              </a:ext>
            </a:extLst>
          </p:cNvPr>
          <p:cNvSpPr/>
          <p:nvPr/>
        </p:nvSpPr>
        <p:spPr>
          <a:xfrm>
            <a:off x="4540137" y="2825693"/>
            <a:ext cx="342900" cy="3429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8BBA3A20-B808-534A-5643-5F482824CD3F}"/>
              </a:ext>
            </a:extLst>
          </p:cNvPr>
          <p:cNvSpPr/>
          <p:nvPr/>
        </p:nvSpPr>
        <p:spPr>
          <a:xfrm>
            <a:off x="4667174" y="2267766"/>
            <a:ext cx="90567" cy="56553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6537BEBA-5B30-B11B-59A9-781D7E8F02CD}"/>
              </a:ext>
            </a:extLst>
          </p:cNvPr>
          <p:cNvSpPr/>
          <p:nvPr/>
        </p:nvSpPr>
        <p:spPr>
          <a:xfrm>
            <a:off x="4664023" y="3168594"/>
            <a:ext cx="90567" cy="121649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3C308F12-C41C-22E7-BA04-50CB739A5924}"/>
              </a:ext>
            </a:extLst>
          </p:cNvPr>
          <p:cNvSpPr/>
          <p:nvPr/>
        </p:nvSpPr>
        <p:spPr>
          <a:xfrm>
            <a:off x="4677890" y="3153950"/>
            <a:ext cx="62832" cy="1259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8061DD1F-1C88-5EFD-F8B5-B6A19A84CFBB}"/>
              </a:ext>
            </a:extLst>
          </p:cNvPr>
          <p:cNvSpPr/>
          <p:nvPr/>
        </p:nvSpPr>
        <p:spPr>
          <a:xfrm>
            <a:off x="4677890" y="2287224"/>
            <a:ext cx="62832" cy="5563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1" name="Connector: Curved 30">
            <a:extLst>
              <a:ext uri="{FF2B5EF4-FFF2-40B4-BE49-F238E27FC236}">
                <a16:creationId xmlns:a16="http://schemas.microsoft.com/office/drawing/2014/main" id="{5BDC1798-DD3A-8ACF-3889-1C3B197B247D}"/>
              </a:ext>
            </a:extLst>
          </p:cNvPr>
          <p:cNvCxnSpPr>
            <a:cxnSpLocks/>
          </p:cNvCxnSpPr>
          <p:nvPr/>
        </p:nvCxnSpPr>
        <p:spPr>
          <a:xfrm rot="16200000" flipV="1">
            <a:off x="3294253" y="4528947"/>
            <a:ext cx="526681" cy="100013"/>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2" name="Connector: Curved 31">
            <a:extLst>
              <a:ext uri="{FF2B5EF4-FFF2-40B4-BE49-F238E27FC236}">
                <a16:creationId xmlns:a16="http://schemas.microsoft.com/office/drawing/2014/main" id="{F6C61D22-2CDD-41DF-BE81-CC4D95ECA951}"/>
              </a:ext>
            </a:extLst>
          </p:cNvPr>
          <p:cNvCxnSpPr>
            <a:cxnSpLocks/>
          </p:cNvCxnSpPr>
          <p:nvPr/>
        </p:nvCxnSpPr>
        <p:spPr>
          <a:xfrm rot="5400000" flipH="1" flipV="1">
            <a:off x="3778866" y="4377766"/>
            <a:ext cx="526681" cy="40237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3" name="Connector: Curved 32">
            <a:extLst>
              <a:ext uri="{FF2B5EF4-FFF2-40B4-BE49-F238E27FC236}">
                <a16:creationId xmlns:a16="http://schemas.microsoft.com/office/drawing/2014/main" id="{9308C41F-0DDB-8575-665C-6111FDCE69A8}"/>
              </a:ext>
            </a:extLst>
          </p:cNvPr>
          <p:cNvCxnSpPr>
            <a:cxnSpLocks/>
            <a:endCxn id="29" idx="2"/>
          </p:cNvCxnSpPr>
          <p:nvPr/>
        </p:nvCxnSpPr>
        <p:spPr>
          <a:xfrm flipV="1">
            <a:off x="4243394" y="4413666"/>
            <a:ext cx="465913" cy="364786"/>
          </a:xfrm>
          <a:prstGeom prst="curvedConnector2">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4" name="Connector: Curved 33">
            <a:extLst>
              <a:ext uri="{FF2B5EF4-FFF2-40B4-BE49-F238E27FC236}">
                <a16:creationId xmlns:a16="http://schemas.microsoft.com/office/drawing/2014/main" id="{9260A72A-8D18-AAB8-6F21-02C64EF173A1}"/>
              </a:ext>
            </a:extLst>
          </p:cNvPr>
          <p:cNvCxnSpPr>
            <a:cxnSpLocks/>
          </p:cNvCxnSpPr>
          <p:nvPr/>
        </p:nvCxnSpPr>
        <p:spPr>
          <a:xfrm rot="16200000" flipV="1">
            <a:off x="4833209" y="4511020"/>
            <a:ext cx="394587" cy="14027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 name="Connector: Curved 34">
            <a:extLst>
              <a:ext uri="{FF2B5EF4-FFF2-40B4-BE49-F238E27FC236}">
                <a16:creationId xmlns:a16="http://schemas.microsoft.com/office/drawing/2014/main" id="{B1A036FC-C9DE-5150-8474-DF7106D80E4D}"/>
              </a:ext>
            </a:extLst>
          </p:cNvPr>
          <p:cNvCxnSpPr>
            <a:cxnSpLocks/>
          </p:cNvCxnSpPr>
          <p:nvPr/>
        </p:nvCxnSpPr>
        <p:spPr>
          <a:xfrm rot="5400000" flipH="1" flipV="1">
            <a:off x="5163046" y="4431806"/>
            <a:ext cx="462836" cy="230456"/>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6" name="Connector: Curved 35">
            <a:extLst>
              <a:ext uri="{FF2B5EF4-FFF2-40B4-BE49-F238E27FC236}">
                <a16:creationId xmlns:a16="http://schemas.microsoft.com/office/drawing/2014/main" id="{EC91F545-14AB-D8A7-F621-458D7D27B029}"/>
              </a:ext>
            </a:extLst>
          </p:cNvPr>
          <p:cNvCxnSpPr>
            <a:cxnSpLocks/>
          </p:cNvCxnSpPr>
          <p:nvPr/>
        </p:nvCxnSpPr>
        <p:spPr>
          <a:xfrm rot="5400000" flipH="1" flipV="1">
            <a:off x="5576456" y="4454165"/>
            <a:ext cx="462836" cy="185738"/>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9" name="Connector: Curved 88">
            <a:extLst>
              <a:ext uri="{FF2B5EF4-FFF2-40B4-BE49-F238E27FC236}">
                <a16:creationId xmlns:a16="http://schemas.microsoft.com/office/drawing/2014/main" id="{285B5573-19F4-F36D-B1A8-C408F65D81BF}"/>
              </a:ext>
            </a:extLst>
          </p:cNvPr>
          <p:cNvCxnSpPr>
            <a:cxnSpLocks/>
          </p:cNvCxnSpPr>
          <p:nvPr/>
        </p:nvCxnSpPr>
        <p:spPr>
          <a:xfrm rot="16200000" flipV="1">
            <a:off x="4389232" y="1933053"/>
            <a:ext cx="394587" cy="14027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90" name="Connector: Curved 89">
            <a:extLst>
              <a:ext uri="{FF2B5EF4-FFF2-40B4-BE49-F238E27FC236}">
                <a16:creationId xmlns:a16="http://schemas.microsoft.com/office/drawing/2014/main" id="{6B490C7F-E1E5-0C70-4D96-75CD8AE841AF}"/>
              </a:ext>
            </a:extLst>
          </p:cNvPr>
          <p:cNvCxnSpPr>
            <a:cxnSpLocks/>
          </p:cNvCxnSpPr>
          <p:nvPr/>
        </p:nvCxnSpPr>
        <p:spPr>
          <a:xfrm rot="5400000" flipH="1" flipV="1">
            <a:off x="4777577" y="1925482"/>
            <a:ext cx="365570" cy="18443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97" name="MyBackwardCounter">
            <a:extLst>
              <a:ext uri="{FF2B5EF4-FFF2-40B4-BE49-F238E27FC236}">
                <a16:creationId xmlns:a16="http://schemas.microsoft.com/office/drawing/2014/main" id="{FF153389-27D4-A8AF-0A36-52D164E74BE0}"/>
              </a:ext>
            </a:extLst>
          </p:cNvPr>
          <p:cNvSpPr txBox="1">
            <a:spLocks/>
          </p:cNvSpPr>
          <p:nvPr/>
        </p:nvSpPr>
        <p:spPr>
          <a:xfrm>
            <a:off x="6336927" y="3866973"/>
            <a:ext cx="1914525" cy="369332"/>
          </a:xfrm>
          <a:prstGeom prst="rect">
            <a:avLst/>
          </a:prstGeom>
          <a:noFill/>
          <a:ln w="28575">
            <a:noFill/>
          </a:ln>
        </p:spPr>
        <p:txBody>
          <a:bodyPr wrap="square" rtlCol="0" anchor="ctr">
            <a:spAutoFit/>
          </a:bodyPr>
          <a:lstStyle/>
          <a:p>
            <a:pPr algn="ctr"/>
            <a:r>
              <a:rPr lang="en-US" b="1">
                <a:solidFill>
                  <a:srgbClr val="FF0000"/>
                </a:solidFill>
              </a:rPr>
              <a:t>500 </a:t>
            </a:r>
            <a:r>
              <a:rPr lang="ka-GE" b="1" err="1">
                <a:solidFill>
                  <a:srgbClr val="FF0000"/>
                </a:solidFill>
              </a:rPr>
              <a:t>ბკ</a:t>
            </a:r>
            <a:r>
              <a:rPr lang="ka-GE" b="1">
                <a:solidFill>
                  <a:srgbClr val="FF0000"/>
                </a:solidFill>
              </a:rPr>
              <a:t>/მ</a:t>
            </a:r>
            <a:r>
              <a:rPr lang="en-US" b="1">
                <a:solidFill>
                  <a:srgbClr val="FF0000"/>
                </a:solidFill>
              </a:rPr>
              <a:t>³</a:t>
            </a:r>
          </a:p>
        </p:txBody>
      </p:sp>
      <p:cxnSp>
        <p:nvCxnSpPr>
          <p:cNvPr id="100" name="Straight Connector 99">
            <a:extLst>
              <a:ext uri="{FF2B5EF4-FFF2-40B4-BE49-F238E27FC236}">
                <a16:creationId xmlns:a16="http://schemas.microsoft.com/office/drawing/2014/main" id="{657C954C-18F5-BA4A-B975-240D2402EFD9}"/>
              </a:ext>
            </a:extLst>
          </p:cNvPr>
          <p:cNvCxnSpPr>
            <a:cxnSpLocks/>
            <a:stCxn id="101" idx="2"/>
            <a:endCxn id="19" idx="2"/>
          </p:cNvCxnSpPr>
          <p:nvPr/>
        </p:nvCxnSpPr>
        <p:spPr>
          <a:xfrm flipH="1" flipV="1">
            <a:off x="5167019" y="3139974"/>
            <a:ext cx="1441370" cy="92038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01" name="Oval 100">
            <a:extLst>
              <a:ext uri="{FF2B5EF4-FFF2-40B4-BE49-F238E27FC236}">
                <a16:creationId xmlns:a16="http://schemas.microsoft.com/office/drawing/2014/main" id="{AE3A179F-AF26-9E07-AC03-A04C6ECD0110}"/>
              </a:ext>
            </a:extLst>
          </p:cNvPr>
          <p:cNvSpPr/>
          <p:nvPr/>
        </p:nvSpPr>
        <p:spPr>
          <a:xfrm>
            <a:off x="6608389" y="3374554"/>
            <a:ext cx="1371600" cy="137160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b="1">
              <a:solidFill>
                <a:srgbClr val="FF0000"/>
              </a:solidFill>
            </a:endParaRPr>
          </a:p>
        </p:txBody>
      </p:sp>
      <p:sp>
        <p:nvSpPr>
          <p:cNvPr id="6" name="Plus Sign 5">
            <a:extLst>
              <a:ext uri="{FF2B5EF4-FFF2-40B4-BE49-F238E27FC236}">
                <a16:creationId xmlns:a16="http://schemas.microsoft.com/office/drawing/2014/main" id="{078371DC-9AB5-6591-0600-F028AA3D4BFF}"/>
              </a:ext>
            </a:extLst>
          </p:cNvPr>
          <p:cNvSpPr/>
          <p:nvPr/>
        </p:nvSpPr>
        <p:spPr>
          <a:xfrm rot="2714223">
            <a:off x="4550944" y="2832059"/>
            <a:ext cx="329773" cy="323132"/>
          </a:xfrm>
          <a:prstGeom prst="mathPlus">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n>
                <a:solidFill>
                  <a:srgbClr val="FFC000"/>
                </a:solidFill>
              </a:ln>
            </a:endParaRPr>
          </a:p>
        </p:txBody>
      </p:sp>
      <p:cxnSp>
        <p:nvCxnSpPr>
          <p:cNvPr id="8" name="Connector: Curved 7">
            <a:extLst>
              <a:ext uri="{FF2B5EF4-FFF2-40B4-BE49-F238E27FC236}">
                <a16:creationId xmlns:a16="http://schemas.microsoft.com/office/drawing/2014/main" id="{71647EC0-5835-A09A-14F6-BF240F4A2B1D}"/>
              </a:ext>
            </a:extLst>
          </p:cNvPr>
          <p:cNvCxnSpPr>
            <a:cxnSpLocks/>
          </p:cNvCxnSpPr>
          <p:nvPr/>
        </p:nvCxnSpPr>
        <p:spPr>
          <a:xfrm rot="5400000" flipH="1" flipV="1">
            <a:off x="4171668" y="3767984"/>
            <a:ext cx="1081736" cy="23768"/>
          </a:xfrm>
          <a:prstGeom prst="curvedConnector3">
            <a:avLst>
              <a:gd name="adj1" fmla="val 50000"/>
            </a:avLst>
          </a:prstGeom>
          <a:ln w="28575">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5" name="Connector: Curved 14">
            <a:extLst>
              <a:ext uri="{FF2B5EF4-FFF2-40B4-BE49-F238E27FC236}">
                <a16:creationId xmlns:a16="http://schemas.microsoft.com/office/drawing/2014/main" id="{FA670908-0477-1FBD-9343-DF974D8839E1}"/>
              </a:ext>
            </a:extLst>
          </p:cNvPr>
          <p:cNvCxnSpPr>
            <a:cxnSpLocks/>
          </p:cNvCxnSpPr>
          <p:nvPr/>
        </p:nvCxnSpPr>
        <p:spPr>
          <a:xfrm rot="16200000" flipV="1">
            <a:off x="4506133" y="2577613"/>
            <a:ext cx="411013" cy="21972"/>
          </a:xfrm>
          <a:prstGeom prst="curvedConnector3">
            <a:avLst>
              <a:gd name="adj1" fmla="val 50000"/>
            </a:avLst>
          </a:prstGeom>
          <a:ln w="28575">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7" name="MyBackwardCounter">
            <a:extLst>
              <a:ext uri="{FF2B5EF4-FFF2-40B4-BE49-F238E27FC236}">
                <a16:creationId xmlns:a16="http://schemas.microsoft.com/office/drawing/2014/main" id="{8DEF0365-E9C3-F871-D828-0511B7CAAD8F}"/>
              </a:ext>
            </a:extLst>
          </p:cNvPr>
          <p:cNvSpPr txBox="1">
            <a:spLocks/>
          </p:cNvSpPr>
          <p:nvPr/>
        </p:nvSpPr>
        <p:spPr>
          <a:xfrm>
            <a:off x="6335634" y="3868427"/>
            <a:ext cx="1914525" cy="369332"/>
          </a:xfrm>
          <a:prstGeom prst="rect">
            <a:avLst/>
          </a:prstGeom>
          <a:noFill/>
          <a:ln w="28575">
            <a:noFill/>
          </a:ln>
        </p:spPr>
        <p:txBody>
          <a:bodyPr wrap="square" rtlCol="0" anchor="ctr">
            <a:spAutoFit/>
          </a:bodyPr>
          <a:lstStyle/>
          <a:p>
            <a:pPr algn="ctr"/>
            <a:r>
              <a:rPr lang="en-US" b="1">
                <a:solidFill>
                  <a:srgbClr val="FF0000"/>
                </a:solidFill>
              </a:rPr>
              <a:t>300 </a:t>
            </a:r>
            <a:r>
              <a:rPr lang="ka-GE" b="1" err="1">
                <a:solidFill>
                  <a:srgbClr val="FF0000"/>
                </a:solidFill>
              </a:rPr>
              <a:t>ბკ</a:t>
            </a:r>
            <a:r>
              <a:rPr lang="ka-GE" b="1">
                <a:solidFill>
                  <a:srgbClr val="FF0000"/>
                </a:solidFill>
              </a:rPr>
              <a:t>/მ</a:t>
            </a:r>
            <a:r>
              <a:rPr lang="en-US" b="1">
                <a:solidFill>
                  <a:srgbClr val="FF0000"/>
                </a:solidFill>
              </a:rPr>
              <a:t>³</a:t>
            </a:r>
          </a:p>
        </p:txBody>
      </p:sp>
      <p:sp>
        <p:nvSpPr>
          <p:cNvPr id="12" name="MyBackwardCounter">
            <a:extLst>
              <a:ext uri="{FF2B5EF4-FFF2-40B4-BE49-F238E27FC236}">
                <a16:creationId xmlns:a16="http://schemas.microsoft.com/office/drawing/2014/main" id="{F5D1368C-3473-CD1B-7079-80582221B658}"/>
              </a:ext>
            </a:extLst>
          </p:cNvPr>
          <p:cNvSpPr txBox="1">
            <a:spLocks/>
          </p:cNvSpPr>
          <p:nvPr/>
        </p:nvSpPr>
        <p:spPr>
          <a:xfrm>
            <a:off x="6337497" y="3865482"/>
            <a:ext cx="1914525" cy="369332"/>
          </a:xfrm>
          <a:prstGeom prst="rect">
            <a:avLst/>
          </a:prstGeom>
          <a:noFill/>
          <a:ln w="28575">
            <a:noFill/>
          </a:ln>
        </p:spPr>
        <p:txBody>
          <a:bodyPr wrap="square" rtlCol="0" anchor="ctr">
            <a:spAutoFit/>
          </a:bodyPr>
          <a:lstStyle/>
          <a:p>
            <a:pPr algn="ctr"/>
            <a:r>
              <a:rPr lang="en-US" b="1">
                <a:solidFill>
                  <a:srgbClr val="FF0000"/>
                </a:solidFill>
              </a:rPr>
              <a:t>400 </a:t>
            </a:r>
            <a:r>
              <a:rPr lang="ka-GE" b="1" err="1">
                <a:solidFill>
                  <a:srgbClr val="FF0000"/>
                </a:solidFill>
              </a:rPr>
              <a:t>ბკ</a:t>
            </a:r>
            <a:r>
              <a:rPr lang="ka-GE" b="1">
                <a:solidFill>
                  <a:srgbClr val="FF0000"/>
                </a:solidFill>
              </a:rPr>
              <a:t>/მ</a:t>
            </a:r>
            <a:r>
              <a:rPr lang="en-US" b="1">
                <a:solidFill>
                  <a:srgbClr val="FF0000"/>
                </a:solidFill>
              </a:rPr>
              <a:t>³</a:t>
            </a:r>
          </a:p>
        </p:txBody>
      </p:sp>
      <p:sp>
        <p:nvSpPr>
          <p:cNvPr id="13" name="MyBackwardCounter">
            <a:extLst>
              <a:ext uri="{FF2B5EF4-FFF2-40B4-BE49-F238E27FC236}">
                <a16:creationId xmlns:a16="http://schemas.microsoft.com/office/drawing/2014/main" id="{C251879B-1707-19E1-28E1-6D031B2B492A}"/>
              </a:ext>
            </a:extLst>
          </p:cNvPr>
          <p:cNvSpPr txBox="1">
            <a:spLocks/>
          </p:cNvSpPr>
          <p:nvPr/>
        </p:nvSpPr>
        <p:spPr>
          <a:xfrm>
            <a:off x="6334340" y="3866157"/>
            <a:ext cx="1914525" cy="369332"/>
          </a:xfrm>
          <a:prstGeom prst="rect">
            <a:avLst/>
          </a:prstGeom>
          <a:noFill/>
          <a:ln w="28575">
            <a:noFill/>
          </a:ln>
        </p:spPr>
        <p:txBody>
          <a:bodyPr wrap="square" rtlCol="0" anchor="ctr">
            <a:spAutoFit/>
          </a:bodyPr>
          <a:lstStyle/>
          <a:p>
            <a:pPr algn="ctr"/>
            <a:r>
              <a:rPr lang="en-US" b="1">
                <a:solidFill>
                  <a:srgbClr val="FFC000"/>
                </a:solidFill>
              </a:rPr>
              <a:t>200 </a:t>
            </a:r>
            <a:r>
              <a:rPr lang="ka-GE" b="1" err="1">
                <a:solidFill>
                  <a:srgbClr val="FFC000"/>
                </a:solidFill>
              </a:rPr>
              <a:t>ბკ</a:t>
            </a:r>
            <a:r>
              <a:rPr lang="ka-GE" b="1">
                <a:solidFill>
                  <a:srgbClr val="FFC000"/>
                </a:solidFill>
              </a:rPr>
              <a:t>/მ</a:t>
            </a:r>
            <a:r>
              <a:rPr lang="en-US" b="1">
                <a:solidFill>
                  <a:srgbClr val="FFC000"/>
                </a:solidFill>
              </a:rPr>
              <a:t>³</a:t>
            </a:r>
          </a:p>
        </p:txBody>
      </p:sp>
      <p:sp>
        <p:nvSpPr>
          <p:cNvPr id="14" name="MyBackwardCounter">
            <a:extLst>
              <a:ext uri="{FF2B5EF4-FFF2-40B4-BE49-F238E27FC236}">
                <a16:creationId xmlns:a16="http://schemas.microsoft.com/office/drawing/2014/main" id="{D50393C0-D98B-0750-A279-87CE88A6E852}"/>
              </a:ext>
            </a:extLst>
          </p:cNvPr>
          <p:cNvSpPr txBox="1">
            <a:spLocks/>
          </p:cNvSpPr>
          <p:nvPr/>
        </p:nvSpPr>
        <p:spPr>
          <a:xfrm>
            <a:off x="6335577" y="3865341"/>
            <a:ext cx="1914525" cy="369332"/>
          </a:xfrm>
          <a:prstGeom prst="rect">
            <a:avLst/>
          </a:prstGeom>
          <a:noFill/>
          <a:ln w="28575">
            <a:noFill/>
          </a:ln>
        </p:spPr>
        <p:txBody>
          <a:bodyPr wrap="square" rtlCol="0" anchor="ctr">
            <a:spAutoFit/>
          </a:bodyPr>
          <a:lstStyle/>
          <a:p>
            <a:pPr algn="ctr"/>
            <a:r>
              <a:rPr lang="en-US" b="1">
                <a:solidFill>
                  <a:srgbClr val="FFC000"/>
                </a:solidFill>
              </a:rPr>
              <a:t>100 </a:t>
            </a:r>
            <a:r>
              <a:rPr lang="ka-GE" b="1" err="1">
                <a:solidFill>
                  <a:srgbClr val="FFC000"/>
                </a:solidFill>
              </a:rPr>
              <a:t>ბკ</a:t>
            </a:r>
            <a:r>
              <a:rPr lang="ka-GE" b="1">
                <a:solidFill>
                  <a:srgbClr val="FFC000"/>
                </a:solidFill>
              </a:rPr>
              <a:t>/მ</a:t>
            </a:r>
            <a:r>
              <a:rPr lang="en-US" b="1">
                <a:solidFill>
                  <a:srgbClr val="FFC000"/>
                </a:solidFill>
              </a:rPr>
              <a:t>³</a:t>
            </a:r>
          </a:p>
        </p:txBody>
      </p:sp>
      <p:sp>
        <p:nvSpPr>
          <p:cNvPr id="16" name="MyBackwardCounter">
            <a:extLst>
              <a:ext uri="{FF2B5EF4-FFF2-40B4-BE49-F238E27FC236}">
                <a16:creationId xmlns:a16="http://schemas.microsoft.com/office/drawing/2014/main" id="{4EB347B3-1568-3610-A5D3-84974DDAF0D2}"/>
              </a:ext>
            </a:extLst>
          </p:cNvPr>
          <p:cNvSpPr txBox="1">
            <a:spLocks/>
          </p:cNvSpPr>
          <p:nvPr/>
        </p:nvSpPr>
        <p:spPr>
          <a:xfrm>
            <a:off x="6332419" y="3868011"/>
            <a:ext cx="1914525" cy="369332"/>
          </a:xfrm>
          <a:prstGeom prst="rect">
            <a:avLst/>
          </a:prstGeom>
          <a:noFill/>
          <a:ln w="28575">
            <a:noFill/>
          </a:ln>
        </p:spPr>
        <p:txBody>
          <a:bodyPr wrap="square" rtlCol="0" anchor="ctr">
            <a:spAutoFit/>
          </a:bodyPr>
          <a:lstStyle/>
          <a:p>
            <a:pPr algn="ctr"/>
            <a:r>
              <a:rPr lang="en-US" b="1">
                <a:solidFill>
                  <a:srgbClr val="00B050"/>
                </a:solidFill>
              </a:rPr>
              <a:t>50 </a:t>
            </a:r>
            <a:r>
              <a:rPr lang="ka-GE" b="1" err="1">
                <a:solidFill>
                  <a:srgbClr val="00B050"/>
                </a:solidFill>
              </a:rPr>
              <a:t>ბკ</a:t>
            </a:r>
            <a:r>
              <a:rPr lang="ka-GE" b="1">
                <a:solidFill>
                  <a:srgbClr val="00B050"/>
                </a:solidFill>
              </a:rPr>
              <a:t>/მ</a:t>
            </a:r>
            <a:r>
              <a:rPr lang="en-US" b="1">
                <a:solidFill>
                  <a:srgbClr val="00B050"/>
                </a:solidFill>
              </a:rPr>
              <a:t>³</a:t>
            </a:r>
          </a:p>
        </p:txBody>
      </p:sp>
      <p:sp>
        <p:nvSpPr>
          <p:cNvPr id="17" name="MyBackwardCounter">
            <a:extLst>
              <a:ext uri="{FF2B5EF4-FFF2-40B4-BE49-F238E27FC236}">
                <a16:creationId xmlns:a16="http://schemas.microsoft.com/office/drawing/2014/main" id="{C4159E84-8E43-196E-AB82-56B39F454D79}"/>
              </a:ext>
            </a:extLst>
          </p:cNvPr>
          <p:cNvSpPr txBox="1">
            <a:spLocks/>
          </p:cNvSpPr>
          <p:nvPr/>
        </p:nvSpPr>
        <p:spPr>
          <a:xfrm>
            <a:off x="6337440" y="3868471"/>
            <a:ext cx="1914525" cy="369332"/>
          </a:xfrm>
          <a:prstGeom prst="rect">
            <a:avLst/>
          </a:prstGeom>
          <a:noFill/>
          <a:ln w="28575">
            <a:noFill/>
          </a:ln>
        </p:spPr>
        <p:txBody>
          <a:bodyPr wrap="square" rtlCol="0" anchor="ctr">
            <a:spAutoFit/>
          </a:bodyPr>
          <a:lstStyle/>
          <a:p>
            <a:pPr algn="ctr"/>
            <a:r>
              <a:rPr lang="en-US" b="1">
                <a:solidFill>
                  <a:srgbClr val="00B050"/>
                </a:solidFill>
              </a:rPr>
              <a:t>0 </a:t>
            </a:r>
            <a:r>
              <a:rPr lang="ka-GE" b="1" err="1">
                <a:solidFill>
                  <a:srgbClr val="00B050"/>
                </a:solidFill>
              </a:rPr>
              <a:t>ბკ</a:t>
            </a:r>
            <a:r>
              <a:rPr lang="ka-GE" b="1">
                <a:solidFill>
                  <a:srgbClr val="00B050"/>
                </a:solidFill>
              </a:rPr>
              <a:t>/მ</a:t>
            </a:r>
            <a:r>
              <a:rPr lang="en-US" b="1">
                <a:solidFill>
                  <a:srgbClr val="00B050"/>
                </a:solidFill>
              </a:rPr>
              <a:t>³</a:t>
            </a:r>
          </a:p>
        </p:txBody>
      </p:sp>
      <p:pic>
        <p:nvPicPr>
          <p:cNvPr id="19" name="Picture 18">
            <a:extLst>
              <a:ext uri="{FF2B5EF4-FFF2-40B4-BE49-F238E27FC236}">
                <a16:creationId xmlns:a16="http://schemas.microsoft.com/office/drawing/2014/main" id="{5804E34F-D5D5-CA02-B94E-7822CE4D6589}"/>
              </a:ext>
            </a:extLst>
          </p:cNvPr>
          <p:cNvPicPr>
            <a:picLocks noChangeAspect="1"/>
          </p:cNvPicPr>
          <p:nvPr/>
        </p:nvPicPr>
        <p:blipFill>
          <a:blip r:embed="rId4"/>
          <a:stretch>
            <a:fillRect/>
          </a:stretch>
        </p:blipFill>
        <p:spPr>
          <a:xfrm>
            <a:off x="4934303" y="2859236"/>
            <a:ext cx="465435" cy="280739"/>
          </a:xfrm>
          <a:prstGeom prst="rect">
            <a:avLst/>
          </a:prstGeom>
        </p:spPr>
      </p:pic>
      <p:pic>
        <p:nvPicPr>
          <p:cNvPr id="22" name="Picture 21" descr="A black and white of a person and person&#10;&#10;AI-generated content may be incorrect.">
            <a:extLst>
              <a:ext uri="{FF2B5EF4-FFF2-40B4-BE49-F238E27FC236}">
                <a16:creationId xmlns:a16="http://schemas.microsoft.com/office/drawing/2014/main" id="{5662528C-ACD6-FDC2-2278-8C56FD1C78CE}"/>
              </a:ext>
            </a:extLst>
          </p:cNvPr>
          <p:cNvPicPr>
            <a:picLocks noChangeAspect="1"/>
          </p:cNvPicPr>
          <p:nvPr/>
        </p:nvPicPr>
        <p:blipFill>
          <a:blip r:embed="rId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2005867" y="2600017"/>
            <a:ext cx="1391831" cy="1562646"/>
          </a:xfrm>
          <a:prstGeom prst="rect">
            <a:avLst/>
          </a:prstGeom>
        </p:spPr>
      </p:pic>
      <p:sp>
        <p:nvSpPr>
          <p:cNvPr id="2" name="Title 1">
            <a:extLst>
              <a:ext uri="{FF2B5EF4-FFF2-40B4-BE49-F238E27FC236}">
                <a16:creationId xmlns:a16="http://schemas.microsoft.com/office/drawing/2014/main" id="{9C350C01-9DB7-9EC4-F64B-6691571C6109}"/>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Future Directions: Mitigation</a:t>
            </a:r>
            <a:endParaRPr lang="en-DE" sz="4800" dirty="0">
              <a:solidFill>
                <a:schemeClr val="accent2">
                  <a:lumMod val="75000"/>
                </a:schemeClr>
              </a:solidFill>
            </a:endParaRPr>
          </a:p>
        </p:txBody>
      </p:sp>
    </p:spTree>
    <p:extLst>
      <p:ext uri="{BB962C8B-B14F-4D97-AF65-F5344CB8AC3E}">
        <p14:creationId xmlns:p14="http://schemas.microsoft.com/office/powerpoint/2010/main" val="210709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1000"/>
                                        <p:tgtEl>
                                          <p:spTgt spid="31"/>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1000"/>
                                        <p:tgtEl>
                                          <p:spTgt spid="32"/>
                                        </p:tgtEl>
                                      </p:cBhvr>
                                    </p:animEffect>
                                  </p:childTnLst>
                                </p:cTn>
                              </p:par>
                              <p:par>
                                <p:cTn id="11" presetID="22" presetClass="entr" presetSubtype="4" repeatCount="indefinite"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1000"/>
                                        <p:tgtEl>
                                          <p:spTgt spid="33"/>
                                        </p:tgtEl>
                                      </p:cBhvr>
                                    </p:animEffect>
                                  </p:childTnLst>
                                </p:cTn>
                              </p:par>
                              <p:par>
                                <p:cTn id="14" presetID="22" presetClass="entr" presetSubtype="4" repeatCount="indefinite"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down)">
                                      <p:cBhvr>
                                        <p:cTn id="16" dur="1000"/>
                                        <p:tgtEl>
                                          <p:spTgt spid="34"/>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1000"/>
                                        <p:tgtEl>
                                          <p:spTgt spid="35"/>
                                        </p:tgtEl>
                                      </p:cBhvr>
                                    </p:animEffect>
                                  </p:childTnLst>
                                </p:cTn>
                              </p:par>
                              <p:par>
                                <p:cTn id="20" presetID="22" presetClass="entr" presetSubtype="4" repeatCount="indefinite"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1000"/>
                                        <p:tgtEl>
                                          <p:spTgt spid="36"/>
                                        </p:tgtEl>
                                      </p:cBhvr>
                                    </p:animEffect>
                                  </p:childTnLst>
                                </p:cTn>
                              </p:par>
                              <p:par>
                                <p:cTn id="23" presetID="22" presetClass="entr" presetSubtype="4" repeatCount="indefinite"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1000"/>
                                        <p:tgtEl>
                                          <p:spTgt spid="4"/>
                                        </p:tgtEl>
                                      </p:cBhvr>
                                    </p:animEffect>
                                  </p:childTnLst>
                                </p:cTn>
                              </p:par>
                              <p:par>
                                <p:cTn id="26" presetID="22" presetClass="entr" presetSubtype="4" repeatCount="indefinite"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par>
                                <p:cTn id="29" presetID="22" presetClass="entr" presetSubtype="4" repeatCount="indefinite"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1000"/>
                                        <p:tgtEl>
                                          <p:spTgt spid="3"/>
                                        </p:tgtEl>
                                      </p:cBhvr>
                                    </p:animEffect>
                                  </p:childTnLst>
                                </p:cTn>
                              </p:par>
                              <p:par>
                                <p:cTn id="32" presetID="22" presetClass="entr" presetSubtype="4" repeatCount="indefinite" fill="hold" nodeType="with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wipe(down)">
                                      <p:cBhvr>
                                        <p:cTn id="34" dur="1000"/>
                                        <p:tgtEl>
                                          <p:spTgt spid="89"/>
                                        </p:tgtEl>
                                      </p:cBhvr>
                                    </p:animEffect>
                                  </p:childTnLst>
                                </p:cTn>
                              </p:par>
                              <p:par>
                                <p:cTn id="35" presetID="22" presetClass="entr" presetSubtype="4" repeatCount="indefinite"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down)">
                                      <p:cBhvr>
                                        <p:cTn id="37" dur="1000"/>
                                        <p:tgtEl>
                                          <p:spTgt spid="90"/>
                                        </p:tgtEl>
                                      </p:cBhvr>
                                    </p:animEffect>
                                  </p:childTnLst>
                                </p:cTn>
                              </p:par>
                              <p:par>
                                <p:cTn id="38" presetID="8" presetClass="emph" presetSubtype="0" repeatCount="indefinite" fill="hold" grpId="0" nodeType="withEffect">
                                  <p:stCondLst>
                                    <p:cond delay="0"/>
                                  </p:stCondLst>
                                  <p:childTnLst>
                                    <p:animRot by="21600000">
                                      <p:cBhvr>
                                        <p:cTn id="39" dur="2000" fill="hold"/>
                                        <p:tgtEl>
                                          <p:spTgt spid="6"/>
                                        </p:tgtEl>
                                        <p:attrNameLst>
                                          <p:attrName>r</p:attrName>
                                        </p:attrNameLst>
                                      </p:cBhvr>
                                    </p:animRot>
                                  </p:childTnLst>
                                </p:cTn>
                              </p:par>
                              <p:par>
                                <p:cTn id="40" presetID="1" presetClass="exit" presetSubtype="0" fill="hold" nodeType="withEffect">
                                  <p:stCondLst>
                                    <p:cond delay="0"/>
                                  </p:stCondLst>
                                  <p:childTnLst>
                                    <p:set>
                                      <p:cBhvr>
                                        <p:cTn id="41" dur="1" fill="hold">
                                          <p:stCondLst>
                                            <p:cond delay="0"/>
                                          </p:stCondLst>
                                        </p:cTn>
                                        <p:tgtEl>
                                          <p:spTgt spid="4"/>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3"/>
                                        </p:tgtEl>
                                        <p:attrNameLst>
                                          <p:attrName>style.visibility</p:attrName>
                                        </p:attrNameLst>
                                      </p:cBhvr>
                                      <p:to>
                                        <p:strVal val="hidden"/>
                                      </p:to>
                                    </p:set>
                                  </p:childTnLst>
                                </p:cTn>
                              </p:par>
                              <p:par>
                                <p:cTn id="46" presetID="22" presetClass="entr" presetSubtype="4" repeatCount="indefinite"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1000"/>
                                        <p:tgtEl>
                                          <p:spTgt spid="15"/>
                                        </p:tgtEl>
                                      </p:cBhvr>
                                    </p:animEffect>
                                  </p:childTnLst>
                                </p:cTn>
                              </p:par>
                              <p:par>
                                <p:cTn id="49" presetID="22" presetClass="entr" presetSubtype="4" repeatCount="indefinite"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1000"/>
                                        <p:tgtEl>
                                          <p:spTgt spid="8"/>
                                        </p:tgtEl>
                                      </p:cBhvr>
                                    </p:animEffect>
                                  </p:childTnLst>
                                </p:cTn>
                              </p:par>
                            </p:childTnLst>
                          </p:cTn>
                        </p:par>
                        <p:par>
                          <p:cTn id="52" fill="hold">
                            <p:stCondLst>
                              <p:cond delay="2000"/>
                            </p:stCondLst>
                            <p:childTnLst>
                              <p:par>
                                <p:cTn id="53" presetID="1" presetClass="exit" presetSubtype="0" fill="hold" grpId="0" nodeType="afterEffect">
                                  <p:stCondLst>
                                    <p:cond delay="500"/>
                                  </p:stCondLst>
                                  <p:childTnLst>
                                    <p:set>
                                      <p:cBhvr>
                                        <p:cTn id="54" dur="1" fill="hold">
                                          <p:stCondLst>
                                            <p:cond delay="0"/>
                                          </p:stCondLst>
                                        </p:cTn>
                                        <p:tgtEl>
                                          <p:spTgt spid="97"/>
                                        </p:tgtEl>
                                        <p:attrNameLst>
                                          <p:attrName>style.visibility</p:attrName>
                                        </p:attrNameLst>
                                      </p:cBhvr>
                                      <p:to>
                                        <p:strVal val="hidden"/>
                                      </p:to>
                                    </p:set>
                                  </p:childTnLst>
                                </p:cTn>
                              </p:par>
                            </p:childTnLst>
                          </p:cTn>
                        </p:par>
                        <p:par>
                          <p:cTn id="55" fill="hold">
                            <p:stCondLst>
                              <p:cond delay="2500"/>
                            </p:stCondLst>
                            <p:childTnLst>
                              <p:par>
                                <p:cTn id="56" presetID="1"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par>
                          <p:cTn id="58" fill="hold">
                            <p:stCondLst>
                              <p:cond delay="2500"/>
                            </p:stCondLst>
                            <p:childTnLst>
                              <p:par>
                                <p:cTn id="59" presetID="1" presetClass="exit" presetSubtype="0" fill="hold" grpId="1" nodeType="afterEffect">
                                  <p:stCondLst>
                                    <p:cond delay="500"/>
                                  </p:stCondLst>
                                  <p:childTnLst>
                                    <p:set>
                                      <p:cBhvr>
                                        <p:cTn id="60" dur="1" fill="hold">
                                          <p:stCondLst>
                                            <p:cond delay="0"/>
                                          </p:stCondLst>
                                        </p:cTn>
                                        <p:tgtEl>
                                          <p:spTgt spid="12"/>
                                        </p:tgtEl>
                                        <p:attrNameLst>
                                          <p:attrName>style.visibility</p:attrName>
                                        </p:attrNameLst>
                                      </p:cBhvr>
                                      <p:to>
                                        <p:strVal val="hidden"/>
                                      </p:to>
                                    </p:set>
                                  </p:childTnLst>
                                </p:cTn>
                              </p:par>
                            </p:childTnLst>
                          </p:cTn>
                        </p:par>
                        <p:par>
                          <p:cTn id="61" fill="hold">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childTnLst>
                                </p:cTn>
                              </p:par>
                            </p:childTnLst>
                          </p:cTn>
                        </p:par>
                        <p:par>
                          <p:cTn id="64" fill="hold">
                            <p:stCondLst>
                              <p:cond delay="3000"/>
                            </p:stCondLst>
                            <p:childTnLst>
                              <p:par>
                                <p:cTn id="65" presetID="1" presetClass="exit" presetSubtype="0" fill="hold" grpId="1" nodeType="afterEffect">
                                  <p:stCondLst>
                                    <p:cond delay="500"/>
                                  </p:stCondLst>
                                  <p:childTnLst>
                                    <p:set>
                                      <p:cBhvr>
                                        <p:cTn id="66" dur="1" fill="hold">
                                          <p:stCondLst>
                                            <p:cond delay="0"/>
                                          </p:stCondLst>
                                        </p:cTn>
                                        <p:tgtEl>
                                          <p:spTgt spid="7"/>
                                        </p:tgtEl>
                                        <p:attrNameLst>
                                          <p:attrName>style.visibility</p:attrName>
                                        </p:attrNameLst>
                                      </p:cBhvr>
                                      <p:to>
                                        <p:strVal val="hidden"/>
                                      </p:to>
                                    </p:set>
                                  </p:childTnLst>
                                </p:cTn>
                              </p:par>
                            </p:childTnLst>
                          </p:cTn>
                        </p:par>
                        <p:par>
                          <p:cTn id="67" fill="hold">
                            <p:stCondLst>
                              <p:cond delay="3500"/>
                            </p:stCondLst>
                            <p:childTnLst>
                              <p:par>
                                <p:cTn id="68" presetID="1" presetClass="entr" presetSubtype="0"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childTnLst>
                                </p:cTn>
                              </p:par>
                            </p:childTnLst>
                          </p:cTn>
                        </p:par>
                        <p:par>
                          <p:cTn id="70" fill="hold">
                            <p:stCondLst>
                              <p:cond delay="3500"/>
                            </p:stCondLst>
                            <p:childTnLst>
                              <p:par>
                                <p:cTn id="71" presetID="1" presetClass="exit" presetSubtype="0" fill="hold" grpId="1" nodeType="afterEffect">
                                  <p:stCondLst>
                                    <p:cond delay="500"/>
                                  </p:stCondLst>
                                  <p:childTnLst>
                                    <p:set>
                                      <p:cBhvr>
                                        <p:cTn id="72" dur="1" fill="hold">
                                          <p:stCondLst>
                                            <p:cond delay="0"/>
                                          </p:stCondLst>
                                        </p:cTn>
                                        <p:tgtEl>
                                          <p:spTgt spid="13"/>
                                        </p:tgtEl>
                                        <p:attrNameLst>
                                          <p:attrName>style.visibility</p:attrName>
                                        </p:attrNameLst>
                                      </p:cBhvr>
                                      <p:to>
                                        <p:strVal val="hidden"/>
                                      </p:to>
                                    </p:set>
                                  </p:childTnLst>
                                </p:cTn>
                              </p:par>
                            </p:childTnLst>
                          </p:cTn>
                        </p:par>
                        <p:par>
                          <p:cTn id="73" fill="hold">
                            <p:stCondLst>
                              <p:cond delay="4000"/>
                            </p:stCondLst>
                            <p:childTnLst>
                              <p:par>
                                <p:cTn id="74" presetID="1" presetClass="entr" presetSubtype="0"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childTnLst>
                                </p:cTn>
                              </p:par>
                            </p:childTnLst>
                          </p:cTn>
                        </p:par>
                        <p:par>
                          <p:cTn id="76" fill="hold">
                            <p:stCondLst>
                              <p:cond delay="4000"/>
                            </p:stCondLst>
                            <p:childTnLst>
                              <p:par>
                                <p:cTn id="77" presetID="1" presetClass="exit" presetSubtype="0" fill="hold" grpId="1" nodeType="afterEffect">
                                  <p:stCondLst>
                                    <p:cond delay="500"/>
                                  </p:stCondLst>
                                  <p:childTnLst>
                                    <p:set>
                                      <p:cBhvr>
                                        <p:cTn id="78" dur="1" fill="hold">
                                          <p:stCondLst>
                                            <p:cond delay="0"/>
                                          </p:stCondLst>
                                        </p:cTn>
                                        <p:tgtEl>
                                          <p:spTgt spid="14"/>
                                        </p:tgtEl>
                                        <p:attrNameLst>
                                          <p:attrName>style.visibility</p:attrName>
                                        </p:attrNameLst>
                                      </p:cBhvr>
                                      <p:to>
                                        <p:strVal val="hidden"/>
                                      </p:to>
                                    </p:set>
                                  </p:childTnLst>
                                </p:cTn>
                              </p:par>
                            </p:childTnLst>
                          </p:cTn>
                        </p:par>
                        <p:par>
                          <p:cTn id="79" fill="hold">
                            <p:stCondLst>
                              <p:cond delay="4500"/>
                            </p:stCondLst>
                            <p:childTnLst>
                              <p:par>
                                <p:cTn id="80" presetID="1" presetClass="entr" presetSubtype="0"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childTnLst>
                                </p:cTn>
                              </p:par>
                            </p:childTnLst>
                          </p:cTn>
                        </p:par>
                        <p:par>
                          <p:cTn id="82" fill="hold">
                            <p:stCondLst>
                              <p:cond delay="4500"/>
                            </p:stCondLst>
                            <p:childTnLst>
                              <p:par>
                                <p:cTn id="83" presetID="1" presetClass="exit" presetSubtype="0" fill="hold" grpId="1" nodeType="afterEffect">
                                  <p:stCondLst>
                                    <p:cond delay="500"/>
                                  </p:stCondLst>
                                  <p:childTnLst>
                                    <p:set>
                                      <p:cBhvr>
                                        <p:cTn id="84" dur="1" fill="hold">
                                          <p:stCondLst>
                                            <p:cond delay="0"/>
                                          </p:stCondLst>
                                        </p:cTn>
                                        <p:tgtEl>
                                          <p:spTgt spid="16"/>
                                        </p:tgtEl>
                                        <p:attrNameLst>
                                          <p:attrName>style.visibility</p:attrName>
                                        </p:attrNameLst>
                                      </p:cBhvr>
                                      <p:to>
                                        <p:strVal val="hidden"/>
                                      </p:to>
                                    </p:set>
                                  </p:childTnLst>
                                </p:cTn>
                              </p:par>
                            </p:childTnLst>
                          </p:cTn>
                        </p:par>
                        <p:par>
                          <p:cTn id="85" fill="hold">
                            <p:stCondLst>
                              <p:cond delay="5000"/>
                            </p:stCondLst>
                            <p:childTnLst>
                              <p:par>
                                <p:cTn id="86" presetID="1"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childTnLst>
                                </p:cTn>
                              </p:par>
                            </p:childTnLst>
                          </p:cTn>
                        </p:par>
                        <p:par>
                          <p:cTn id="88" fill="hold">
                            <p:stCondLst>
                              <p:cond delay="5000"/>
                            </p:stCondLst>
                            <p:childTnLst>
                              <p:par>
                                <p:cTn id="89" presetID="1" presetClass="exit" presetSubtype="0" fill="hold" grpId="1" nodeType="afterEffect">
                                  <p:stCondLst>
                                    <p:cond delay="1000"/>
                                  </p:stCondLst>
                                  <p:childTnLst>
                                    <p:set>
                                      <p:cBhvr>
                                        <p:cTn id="9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6" grpId="0" animBg="1"/>
      <p:bldP spid="7" grpId="0"/>
      <p:bldP spid="7" grpId="1"/>
      <p:bldP spid="12" grpId="0"/>
      <p:bldP spid="12" grpId="1"/>
      <p:bldP spid="13" grpId="0"/>
      <p:bldP spid="13" grpId="1"/>
      <p:bldP spid="14" grpId="0"/>
      <p:bldP spid="14" grpId="1"/>
      <p:bldP spid="16" grpId="0"/>
      <p:bldP spid="16" grpId="1"/>
      <p:bldP spid="17" grpId="0"/>
      <p:bldP spid="1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7B7DB-F53F-3A2F-A8EE-0092DC35B11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8B4729E-2749-1374-4601-434BBFFDB998}"/>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Future Directions</a:t>
            </a:r>
            <a:endParaRPr lang="en-DE" sz="4800" dirty="0">
              <a:solidFill>
                <a:schemeClr val="accent2">
                  <a:lumMod val="75000"/>
                </a:schemeClr>
              </a:solidFill>
            </a:endParaRPr>
          </a:p>
        </p:txBody>
      </p:sp>
      <p:sp>
        <p:nvSpPr>
          <p:cNvPr id="5" name="Content Placeholder 4">
            <a:extLst>
              <a:ext uri="{FF2B5EF4-FFF2-40B4-BE49-F238E27FC236}">
                <a16:creationId xmlns:a16="http://schemas.microsoft.com/office/drawing/2014/main" id="{DFB74AD2-83B0-C400-9044-CADCE1AE76E9}"/>
              </a:ext>
            </a:extLst>
          </p:cNvPr>
          <p:cNvSpPr>
            <a:spLocks noGrp="1"/>
          </p:cNvSpPr>
          <p:nvPr>
            <p:ph idx="1"/>
          </p:nvPr>
        </p:nvSpPr>
        <p:spPr/>
        <p:txBody>
          <a:bodyPr/>
          <a:lstStyle/>
          <a:p>
            <a:pPr>
              <a:lnSpc>
                <a:spcPct val="100000"/>
              </a:lnSpc>
              <a:buClr>
                <a:schemeClr val="accent2">
                  <a:lumMod val="75000"/>
                </a:schemeClr>
              </a:buClr>
            </a:pPr>
            <a:r>
              <a:rPr lang="en-US" dirty="0"/>
              <a:t>Mitigating radon exposure is essential for health and safety. Our current focus is on introducing technology to support effective monitoring and raise awareness.</a:t>
            </a:r>
            <a:endParaRPr lang="ka-GE" dirty="0"/>
          </a:p>
          <a:p>
            <a:pPr>
              <a:lnSpc>
                <a:spcPct val="100000"/>
              </a:lnSpc>
              <a:buClr>
                <a:schemeClr val="accent2">
                  <a:lumMod val="75000"/>
                </a:schemeClr>
              </a:buClr>
            </a:pPr>
            <a:r>
              <a:rPr lang="en-US" dirty="0"/>
              <a:t>When requested, we will consult the public on do-it-yourself (DIY) mitigation options.</a:t>
            </a:r>
          </a:p>
        </p:txBody>
      </p:sp>
    </p:spTree>
    <p:extLst>
      <p:ext uri="{BB962C8B-B14F-4D97-AF65-F5344CB8AC3E}">
        <p14:creationId xmlns:p14="http://schemas.microsoft.com/office/powerpoint/2010/main" val="331859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00A23-5DCF-0AE1-4F03-F26A9A9E1A9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19390BD-D81F-4E2C-A6C5-59AB2AF6779E}"/>
              </a:ext>
            </a:extLst>
          </p:cNvPr>
          <p:cNvSpPr txBox="1">
            <a:spLocks/>
          </p:cNvSpPr>
          <p:nvPr/>
        </p:nvSpPr>
        <p:spPr>
          <a:xfrm>
            <a:off x="1847853" y="5092393"/>
            <a:ext cx="8807706" cy="1325563"/>
          </a:xfrm>
          <a:prstGeom prst="rect">
            <a:avLst/>
          </a:prstGeom>
        </p:spPr>
        <p:txBody>
          <a:bodyPr vert="horz" lIns="68580" tIns="34290" rIns="68580" bIns="34290" rtlCol="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5000"/>
              </a:lnSpc>
            </a:pPr>
            <a:r>
              <a:rPr lang="en-US" dirty="0"/>
              <a:t>Participate for a Safer, Healthier Future</a:t>
            </a:r>
            <a:r>
              <a:rPr lang="ka-GE" sz="3200" b="1" dirty="0"/>
              <a:t>!</a:t>
            </a:r>
          </a:p>
          <a:p>
            <a:pPr algn="r">
              <a:lnSpc>
                <a:spcPct val="125000"/>
              </a:lnSpc>
            </a:pPr>
            <a:r>
              <a:rPr lang="ka-GE" sz="3200" dirty="0"/>
              <a:t>Our Website: </a:t>
            </a:r>
            <a:r>
              <a:rPr lang="ka-GE" sz="3200" dirty="0">
                <a:hlinkClick r:id="rId3"/>
              </a:rPr>
              <a:t>www.radon.ge</a:t>
            </a:r>
            <a:endParaRPr lang="ka-GE" sz="3200" dirty="0"/>
          </a:p>
          <a:p>
            <a:pPr algn="r">
              <a:lnSpc>
                <a:spcPct val="125000"/>
              </a:lnSpc>
            </a:pPr>
            <a:r>
              <a:rPr lang="en-US" sz="3100" dirty="0">
                <a:hlinkClick r:id="rId4"/>
              </a:rPr>
              <a:t>https://institutes.gtu.ge/Institute/3</a:t>
            </a:r>
            <a:r>
              <a:rPr lang="en-US" sz="3100" dirty="0"/>
              <a:t> </a:t>
            </a:r>
            <a:r>
              <a:rPr lang="ka-GE" sz="3100" dirty="0"/>
              <a:t> </a:t>
            </a:r>
            <a:endParaRPr lang="en-US" sz="3100" dirty="0"/>
          </a:p>
        </p:txBody>
      </p:sp>
      <p:pic>
        <p:nvPicPr>
          <p:cNvPr id="8" name="Picture 7" descr="A person giving a thumbs up">
            <a:extLst>
              <a:ext uri="{FF2B5EF4-FFF2-40B4-BE49-F238E27FC236}">
                <a16:creationId xmlns:a16="http://schemas.microsoft.com/office/drawing/2014/main" id="{F41DB701-FF94-F3D3-F11C-9AACCC21BC11}"/>
              </a:ext>
            </a:extLst>
          </p:cNvPr>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8927" y="186314"/>
            <a:ext cx="4952251" cy="4492400"/>
          </a:xfrm>
          <a:prstGeom prst="rect">
            <a:avLst/>
          </a:prstGeom>
        </p:spPr>
      </p:pic>
      <p:pic>
        <p:nvPicPr>
          <p:cNvPr id="9" name="Picture 8" descr="A black and white of a person and person&#10;&#10;AI-generated content may be incorrect.">
            <a:extLst>
              <a:ext uri="{FF2B5EF4-FFF2-40B4-BE49-F238E27FC236}">
                <a16:creationId xmlns:a16="http://schemas.microsoft.com/office/drawing/2014/main" id="{C7BEC443-D5F8-3143-EC1B-DC84BE131C21}"/>
              </a:ext>
            </a:extLst>
          </p:cNvPr>
          <p:cNvPicPr>
            <a:picLocks noChangeAspect="1"/>
          </p:cNvPicPr>
          <p:nvPr/>
        </p:nvPicPr>
        <p:blipFill>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051205" y="2179285"/>
            <a:ext cx="2231633" cy="2499429"/>
          </a:xfrm>
          <a:prstGeom prst="rect">
            <a:avLst/>
          </a:prstGeom>
        </p:spPr>
      </p:pic>
    </p:spTree>
    <p:extLst>
      <p:ext uri="{BB962C8B-B14F-4D97-AF65-F5344CB8AC3E}">
        <p14:creationId xmlns:p14="http://schemas.microsoft.com/office/powerpoint/2010/main" val="7852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nodeType="withEffect">
                                  <p:stCondLst>
                                    <p:cond delay="0"/>
                                  </p:stCondLst>
                                  <p:endCondLst>
                                    <p:cond evt="onNext" delay="0">
                                      <p:tgtEl>
                                        <p:sldTgt/>
                                      </p:tgtEl>
                                    </p:cond>
                                  </p:endCondLst>
                                  <p:iterate type="lt">
                                    <p:tmPct val="4000"/>
                                  </p:iterate>
                                  <p:childTnLst>
                                    <p:set>
                                      <p:cBhvr override="childStyle">
                                        <p:cTn id="6" dur="1000" fill="hold"/>
                                        <p:tgtEl>
                                          <p:spTgt spid="3">
                                            <p:txEl>
                                              <p:pRg st="0" end="0"/>
                                            </p:txEl>
                                          </p:spTgt>
                                        </p:tgtEl>
                                        <p:attrNameLst>
                                          <p:attrName>style.color</p:attrName>
                                        </p:attrNameLst>
                                      </p:cBhvr>
                                      <p:to>
                                        <p:clrVal>
                                          <a:schemeClr val="accent2"/>
                                        </p:clrVal>
                                      </p:to>
                                    </p:set>
                                    <p:set>
                                      <p:cBhvr>
                                        <p:cTn id="7" dur="1000" fill="hold"/>
                                        <p:tgtEl>
                                          <p:spTgt spid="3">
                                            <p:txEl>
                                              <p:pRg st="0" end="0"/>
                                            </p:txEl>
                                          </p:spTgt>
                                        </p:tgtEl>
                                        <p:attrNameLst>
                                          <p:attrName>fillcolor</p:attrName>
                                        </p:attrNameLst>
                                      </p:cBhvr>
                                      <p:to>
                                        <p:clrVal>
                                          <a:schemeClr val="accent2"/>
                                        </p:clrVal>
                                      </p:to>
                                    </p:set>
                                    <p:set>
                                      <p:cBhvr>
                                        <p:cTn id="8" dur="10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EB59B-71F7-1FC0-93C9-09DEC56A9157}"/>
            </a:ext>
          </a:extLst>
        </p:cNvPr>
        <p:cNvGrpSpPr/>
        <p:nvPr/>
      </p:nvGrpSpPr>
      <p:grpSpPr>
        <a:xfrm>
          <a:off x="0" y="0"/>
          <a:ext cx="0" cy="0"/>
          <a:chOff x="0" y="0"/>
          <a:chExt cx="0" cy="0"/>
        </a:xfrm>
      </p:grpSpPr>
      <p:pic>
        <p:nvPicPr>
          <p:cNvPr id="5" name="Picture 4" descr="A person standing next to a house&#10;&#10;AI-generated content may be incorrect.">
            <a:extLst>
              <a:ext uri="{FF2B5EF4-FFF2-40B4-BE49-F238E27FC236}">
                <a16:creationId xmlns:a16="http://schemas.microsoft.com/office/drawing/2014/main" id="{80B7DE26-CACB-DCD5-9B21-5BB0F677B7FD}"/>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23502"/>
          <a:stretch/>
        </p:blipFill>
        <p:spPr>
          <a:xfrm>
            <a:off x="4055950" y="429482"/>
            <a:ext cx="7215188" cy="2990401"/>
          </a:xfrm>
          <a:prstGeom prst="rect">
            <a:avLst/>
          </a:prstGeom>
        </p:spPr>
      </p:pic>
      <p:sp>
        <p:nvSpPr>
          <p:cNvPr id="3" name="Oval 2">
            <a:extLst>
              <a:ext uri="{FF2B5EF4-FFF2-40B4-BE49-F238E27FC236}">
                <a16:creationId xmlns:a16="http://schemas.microsoft.com/office/drawing/2014/main" id="{22225D77-0E88-1D1E-43C3-5A54577CA1AA}"/>
              </a:ext>
            </a:extLst>
          </p:cNvPr>
          <p:cNvSpPr/>
          <p:nvPr/>
        </p:nvSpPr>
        <p:spPr>
          <a:xfrm>
            <a:off x="5206094" y="3694651"/>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val 3">
            <a:extLst>
              <a:ext uri="{FF2B5EF4-FFF2-40B4-BE49-F238E27FC236}">
                <a16:creationId xmlns:a16="http://schemas.microsoft.com/office/drawing/2014/main" id="{84A0893C-9E7E-5F3C-E752-9EF07EF04201}"/>
              </a:ext>
            </a:extLst>
          </p:cNvPr>
          <p:cNvSpPr/>
          <p:nvPr/>
        </p:nvSpPr>
        <p:spPr>
          <a:xfrm>
            <a:off x="5941900" y="3858957"/>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16AD85AD-1902-65D6-629F-C2CCEA4AA4C7}"/>
              </a:ext>
            </a:extLst>
          </p:cNvPr>
          <p:cNvSpPr/>
          <p:nvPr/>
        </p:nvSpPr>
        <p:spPr>
          <a:xfrm>
            <a:off x="5506132" y="4270015"/>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56C99C4D-2919-25A1-A898-B5D4955D8EFF}"/>
              </a:ext>
            </a:extLst>
          </p:cNvPr>
          <p:cNvSpPr/>
          <p:nvPr/>
        </p:nvSpPr>
        <p:spPr>
          <a:xfrm>
            <a:off x="4706032" y="4201435"/>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35E018F3-C41A-4307-04B6-91E716A17DCB}"/>
              </a:ext>
            </a:extLst>
          </p:cNvPr>
          <p:cNvSpPr/>
          <p:nvPr/>
        </p:nvSpPr>
        <p:spPr>
          <a:xfrm>
            <a:off x="6541975" y="4304305"/>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DF113229-2A9E-2E9B-C470-DCCEBEFEB35E}"/>
              </a:ext>
            </a:extLst>
          </p:cNvPr>
          <p:cNvSpPr/>
          <p:nvPr/>
        </p:nvSpPr>
        <p:spPr>
          <a:xfrm>
            <a:off x="7056325" y="3742078"/>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D2B549A6-C6E7-DB4D-6D63-EF64B276D19F}"/>
              </a:ext>
            </a:extLst>
          </p:cNvPr>
          <p:cNvSpPr/>
          <p:nvPr/>
        </p:nvSpPr>
        <p:spPr>
          <a:xfrm>
            <a:off x="6736285" y="4082930"/>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735D2752-0AE8-B34E-2AEB-4F5256E20633}"/>
              </a:ext>
            </a:extLst>
          </p:cNvPr>
          <p:cNvSpPr/>
          <p:nvPr/>
        </p:nvSpPr>
        <p:spPr>
          <a:xfrm>
            <a:off x="5941900" y="4298033"/>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515AE277-97BE-8AEC-B45D-BDDE0ECFADD8}"/>
              </a:ext>
            </a:extLst>
          </p:cNvPr>
          <p:cNvSpPr/>
          <p:nvPr/>
        </p:nvSpPr>
        <p:spPr>
          <a:xfrm>
            <a:off x="7363507" y="4197176"/>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815DE91F-41AC-CEDC-2F41-6D7DF37FA91E}"/>
              </a:ext>
            </a:extLst>
          </p:cNvPr>
          <p:cNvSpPr/>
          <p:nvPr/>
        </p:nvSpPr>
        <p:spPr>
          <a:xfrm>
            <a:off x="6341950" y="3774239"/>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89B39632-BBED-FAF8-E0F0-5194CA8E2492}"/>
              </a:ext>
            </a:extLst>
          </p:cNvPr>
          <p:cNvSpPr/>
          <p:nvPr/>
        </p:nvSpPr>
        <p:spPr>
          <a:xfrm>
            <a:off x="5171804" y="4038000"/>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7" name="Group 16">
            <a:extLst>
              <a:ext uri="{FF2B5EF4-FFF2-40B4-BE49-F238E27FC236}">
                <a16:creationId xmlns:a16="http://schemas.microsoft.com/office/drawing/2014/main" id="{5DAF9E00-2B45-1DBC-E267-3B6DE3445A19}"/>
              </a:ext>
            </a:extLst>
          </p:cNvPr>
          <p:cNvGrpSpPr/>
          <p:nvPr/>
        </p:nvGrpSpPr>
        <p:grpSpPr>
          <a:xfrm>
            <a:off x="4706032" y="3810657"/>
            <a:ext cx="7241194" cy="2617861"/>
            <a:chOff x="2152650" y="5331160"/>
            <a:chExt cx="9654926" cy="3490483"/>
          </a:xfrm>
        </p:grpSpPr>
        <p:sp>
          <p:nvSpPr>
            <p:cNvPr id="13" name="Oval 12">
              <a:extLst>
                <a:ext uri="{FF2B5EF4-FFF2-40B4-BE49-F238E27FC236}">
                  <a16:creationId xmlns:a16="http://schemas.microsoft.com/office/drawing/2014/main" id="{DA3FD147-5388-72E7-D641-EA6EF19079CD}"/>
                </a:ext>
              </a:extLst>
            </p:cNvPr>
            <p:cNvSpPr/>
            <p:nvPr/>
          </p:nvSpPr>
          <p:spPr>
            <a:xfrm>
              <a:off x="2152650" y="5331160"/>
              <a:ext cx="91440" cy="9144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1">
              <a:extLst>
                <a:ext uri="{FF2B5EF4-FFF2-40B4-BE49-F238E27FC236}">
                  <a16:creationId xmlns:a16="http://schemas.microsoft.com/office/drawing/2014/main" id="{D78E1EE4-DDD0-446A-9A19-42C70F4B1D85}"/>
                </a:ext>
              </a:extLst>
            </p:cNvPr>
            <p:cNvSpPr txBox="1">
              <a:spLocks/>
            </p:cNvSpPr>
            <p:nvPr/>
          </p:nvSpPr>
          <p:spPr>
            <a:xfrm>
              <a:off x="3800474" y="6501202"/>
              <a:ext cx="8007102" cy="232044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accent2">
                      <a:lumMod val="75000"/>
                    </a:schemeClr>
                  </a:solidFill>
                </a:rPr>
                <a:t>Radon gas is generated in the soil through the decay of uranium in rocks.</a:t>
              </a:r>
            </a:p>
          </p:txBody>
        </p:sp>
      </p:grpSp>
      <p:sp>
        <p:nvSpPr>
          <p:cNvPr id="18" name="Title 1">
            <a:extLst>
              <a:ext uri="{FF2B5EF4-FFF2-40B4-BE49-F238E27FC236}">
                <a16:creationId xmlns:a16="http://schemas.microsoft.com/office/drawing/2014/main" id="{EEFD7BB4-B8A4-21E0-96C6-573E0CCC89D5}"/>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What is Radon?</a:t>
            </a:r>
            <a:endParaRPr lang="en-DE" sz="4800" dirty="0">
              <a:solidFill>
                <a:schemeClr val="accent2">
                  <a:lumMod val="75000"/>
                </a:schemeClr>
              </a:solidFill>
            </a:endParaRPr>
          </a:p>
        </p:txBody>
      </p:sp>
      <p:pic>
        <p:nvPicPr>
          <p:cNvPr id="1026" name="Picture 2">
            <a:extLst>
              <a:ext uri="{FF2B5EF4-FFF2-40B4-BE49-F238E27FC236}">
                <a16:creationId xmlns:a16="http://schemas.microsoft.com/office/drawing/2014/main" id="{22577D06-AC61-2271-09EC-F585412EE18A}"/>
              </a:ext>
            </a:extLst>
          </p:cNvPr>
          <p:cNvPicPr>
            <a:picLocks noChangeAspect="1" noChangeArrowheads="1"/>
          </p:cNvPicPr>
          <p:nvPr/>
        </p:nvPicPr>
        <p:blipFill>
          <a:blip r:embed="rId4"/>
          <a:srcRect l="16188" r="16188"/>
          <a:stretch/>
        </p:blipFill>
        <p:spPr bwMode="auto">
          <a:xfrm>
            <a:off x="920862" y="1271249"/>
            <a:ext cx="2188751" cy="21577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7AE6B57-FEC0-45C2-F389-DF087B312296}"/>
              </a:ext>
            </a:extLst>
          </p:cNvPr>
          <p:cNvSpPr txBox="1"/>
          <p:nvPr/>
        </p:nvSpPr>
        <p:spPr>
          <a:xfrm>
            <a:off x="611182" y="3618047"/>
            <a:ext cx="3076610" cy="1754326"/>
          </a:xfrm>
          <a:prstGeom prst="rect">
            <a:avLst/>
          </a:prstGeom>
          <a:noFill/>
        </p:spPr>
        <p:txBody>
          <a:bodyPr wrap="square">
            <a:spAutoFit/>
          </a:bodyPr>
          <a:lstStyle/>
          <a:p>
            <a:r>
              <a:rPr lang="en-US" sz="2400" i="0" u="none" strike="noStrike" dirty="0">
                <a:solidFill>
                  <a:schemeClr val="accent2">
                    <a:lumMod val="75000"/>
                  </a:schemeClr>
                </a:solidFill>
                <a:effectLst/>
                <a:latin typeface="+mj-lt"/>
              </a:rPr>
              <a:t>Radon is a colorless, odorless, and tasteless radioactive gas.  </a:t>
            </a:r>
          </a:p>
          <a:p>
            <a:endParaRPr lang="en-US" dirty="0">
              <a:solidFill>
                <a:srgbClr val="7650FF"/>
              </a:solidFill>
              <a:latin typeface="+mj-lt"/>
            </a:endParaRPr>
          </a:p>
          <a:p>
            <a:endParaRPr lang="en-DE" dirty="0">
              <a:solidFill>
                <a:srgbClr val="7650FF"/>
              </a:solidFill>
              <a:latin typeface="+mj-lt"/>
            </a:endParaRPr>
          </a:p>
        </p:txBody>
      </p:sp>
      <p:graphicFrame>
        <p:nvGraphicFramePr>
          <p:cNvPr id="20" name="Table 19">
            <a:extLst>
              <a:ext uri="{FF2B5EF4-FFF2-40B4-BE49-F238E27FC236}">
                <a16:creationId xmlns:a16="http://schemas.microsoft.com/office/drawing/2014/main" id="{8C32EA13-BB07-8D51-691E-E1CC8077D664}"/>
              </a:ext>
            </a:extLst>
          </p:cNvPr>
          <p:cNvGraphicFramePr>
            <a:graphicFrameLocks noGrp="1"/>
          </p:cNvGraphicFramePr>
          <p:nvPr/>
        </p:nvGraphicFramePr>
        <p:xfrm>
          <a:off x="478601" y="4939878"/>
          <a:ext cx="4588924" cy="1533272"/>
        </p:xfrm>
        <a:graphic>
          <a:graphicData uri="http://schemas.openxmlformats.org/drawingml/2006/table">
            <a:tbl>
              <a:tblPr firstRow="1" bandRow="1">
                <a:tableStyleId>{5DA37D80-6434-44D0-A028-1B22A696006F}</a:tableStyleId>
              </a:tblPr>
              <a:tblGrid>
                <a:gridCol w="1313919">
                  <a:extLst>
                    <a:ext uri="{9D8B030D-6E8A-4147-A177-3AD203B41FA5}">
                      <a16:colId xmlns:a16="http://schemas.microsoft.com/office/drawing/2014/main" val="1368040421"/>
                    </a:ext>
                  </a:extLst>
                </a:gridCol>
                <a:gridCol w="1673817">
                  <a:extLst>
                    <a:ext uri="{9D8B030D-6E8A-4147-A177-3AD203B41FA5}">
                      <a16:colId xmlns:a16="http://schemas.microsoft.com/office/drawing/2014/main" val="2159419617"/>
                    </a:ext>
                  </a:extLst>
                </a:gridCol>
                <a:gridCol w="1601188">
                  <a:extLst>
                    <a:ext uri="{9D8B030D-6E8A-4147-A177-3AD203B41FA5}">
                      <a16:colId xmlns:a16="http://schemas.microsoft.com/office/drawing/2014/main" val="1976428494"/>
                    </a:ext>
                  </a:extLst>
                </a:gridCol>
              </a:tblGrid>
              <a:tr h="383318">
                <a:tc>
                  <a:txBody>
                    <a:bodyPr/>
                    <a:lstStyle/>
                    <a:p>
                      <a:r>
                        <a:rPr lang="en-DE" dirty="0"/>
                        <a:t>Isotope </a:t>
                      </a:r>
                    </a:p>
                  </a:txBody>
                  <a:tcPr/>
                </a:tc>
                <a:tc>
                  <a:txBody>
                    <a:bodyPr/>
                    <a:lstStyle/>
                    <a:p>
                      <a:r>
                        <a:rPr lang="en-DE" dirty="0"/>
                        <a:t>Surce Series</a:t>
                      </a:r>
                    </a:p>
                  </a:txBody>
                  <a:tcPr/>
                </a:tc>
                <a:tc>
                  <a:txBody>
                    <a:bodyPr/>
                    <a:lstStyle/>
                    <a:p>
                      <a:r>
                        <a:rPr lang="en-DE" dirty="0"/>
                        <a:t>Half-life</a:t>
                      </a:r>
                    </a:p>
                  </a:txBody>
                  <a:tcPr/>
                </a:tc>
                <a:extLst>
                  <a:ext uri="{0D108BD9-81ED-4DB2-BD59-A6C34878D82A}">
                    <a16:rowId xmlns:a16="http://schemas.microsoft.com/office/drawing/2014/main" val="278108991"/>
                  </a:ext>
                </a:extLst>
              </a:tr>
              <a:tr h="383318">
                <a:tc>
                  <a:txBody>
                    <a:bodyPr/>
                    <a:lstStyle/>
                    <a:p>
                      <a:r>
                        <a:rPr lang="en-DE" dirty="0"/>
                        <a:t>Rn-222</a:t>
                      </a:r>
                    </a:p>
                  </a:txBody>
                  <a:tcPr/>
                </a:tc>
                <a:tc>
                  <a:txBody>
                    <a:bodyPr/>
                    <a:lstStyle/>
                    <a:p>
                      <a:r>
                        <a:rPr lang="en-DE" dirty="0"/>
                        <a:t>Uranium-238</a:t>
                      </a:r>
                    </a:p>
                  </a:txBody>
                  <a:tcPr/>
                </a:tc>
                <a:tc>
                  <a:txBody>
                    <a:bodyPr/>
                    <a:lstStyle/>
                    <a:p>
                      <a:r>
                        <a:rPr lang="en-DE" dirty="0"/>
                        <a:t>~3.8 days</a:t>
                      </a:r>
                    </a:p>
                  </a:txBody>
                  <a:tcPr/>
                </a:tc>
                <a:extLst>
                  <a:ext uri="{0D108BD9-81ED-4DB2-BD59-A6C34878D82A}">
                    <a16:rowId xmlns:a16="http://schemas.microsoft.com/office/drawing/2014/main" val="3848917209"/>
                  </a:ext>
                </a:extLst>
              </a:tr>
              <a:tr h="383318">
                <a:tc>
                  <a:txBody>
                    <a:bodyPr/>
                    <a:lstStyle/>
                    <a:p>
                      <a:r>
                        <a:rPr lang="en-US" dirty="0"/>
                        <a:t>R</a:t>
                      </a:r>
                      <a:r>
                        <a:rPr lang="en-DE" dirty="0"/>
                        <a:t>n-220</a:t>
                      </a:r>
                    </a:p>
                  </a:txBody>
                  <a:tcPr/>
                </a:tc>
                <a:tc>
                  <a:txBody>
                    <a:bodyPr/>
                    <a:lstStyle/>
                    <a:p>
                      <a:r>
                        <a:rPr lang="en-DE" dirty="0"/>
                        <a:t>Thotium-232</a:t>
                      </a:r>
                    </a:p>
                  </a:txBody>
                  <a:tcPr/>
                </a:tc>
                <a:tc>
                  <a:txBody>
                    <a:bodyPr/>
                    <a:lstStyle/>
                    <a:p>
                      <a:r>
                        <a:rPr lang="en-DE" dirty="0"/>
                        <a:t>~ 55 sec</a:t>
                      </a:r>
                    </a:p>
                  </a:txBody>
                  <a:tcPr/>
                </a:tc>
                <a:extLst>
                  <a:ext uri="{0D108BD9-81ED-4DB2-BD59-A6C34878D82A}">
                    <a16:rowId xmlns:a16="http://schemas.microsoft.com/office/drawing/2014/main" val="1452254040"/>
                  </a:ext>
                </a:extLst>
              </a:tr>
              <a:tr h="383318">
                <a:tc>
                  <a:txBody>
                    <a:bodyPr/>
                    <a:lstStyle/>
                    <a:p>
                      <a:r>
                        <a:rPr lang="en-DE" dirty="0"/>
                        <a:t>Rn-219</a:t>
                      </a:r>
                    </a:p>
                  </a:txBody>
                  <a:tcPr/>
                </a:tc>
                <a:tc>
                  <a:txBody>
                    <a:bodyPr/>
                    <a:lstStyle/>
                    <a:p>
                      <a:r>
                        <a:rPr lang="en-DE" dirty="0"/>
                        <a:t>Uranium-235</a:t>
                      </a:r>
                    </a:p>
                  </a:txBody>
                  <a:tcPr/>
                </a:tc>
                <a:tc>
                  <a:txBody>
                    <a:bodyPr/>
                    <a:lstStyle/>
                    <a:p>
                      <a:r>
                        <a:rPr lang="en-DE" dirty="0"/>
                        <a:t>~4 sec</a:t>
                      </a:r>
                    </a:p>
                  </a:txBody>
                  <a:tcPr/>
                </a:tc>
                <a:extLst>
                  <a:ext uri="{0D108BD9-81ED-4DB2-BD59-A6C34878D82A}">
                    <a16:rowId xmlns:a16="http://schemas.microsoft.com/office/drawing/2014/main" val="3965906662"/>
                  </a:ext>
                </a:extLst>
              </a:tr>
            </a:tbl>
          </a:graphicData>
        </a:graphic>
      </p:graphicFrame>
    </p:spTree>
    <p:extLst>
      <p:ext uri="{BB962C8B-B14F-4D97-AF65-F5344CB8AC3E}">
        <p14:creationId xmlns:p14="http://schemas.microsoft.com/office/powerpoint/2010/main" val="1439019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50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50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2500"/>
                            </p:stCondLst>
                            <p:childTnLst>
                              <p:par>
                                <p:cTn id="22" presetID="10" presetClass="entr" presetSubtype="0" fill="hold" grpId="0" nodeType="afterEffect">
                                  <p:stCondLst>
                                    <p:cond delay="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50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500"/>
                                  </p:stCondLst>
                                  <p:childTnLst>
                                    <p:set>
                                      <p:cBhvr>
                                        <p:cTn id="36" dur="1" fill="hold">
                                          <p:stCondLst>
                                            <p:cond delay="0"/>
                                          </p:stCondLst>
                                        </p:cTn>
                                        <p:tgtEl>
                                          <p:spTgt spid="10"/>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50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710C-E286-F2A4-70A6-8A330EBCDF8C}"/>
              </a:ext>
            </a:extLst>
          </p:cNvPr>
          <p:cNvSpPr>
            <a:spLocks noGrp="1"/>
          </p:cNvSpPr>
          <p:nvPr>
            <p:ph type="title"/>
          </p:nvPr>
        </p:nvSpPr>
        <p:spPr>
          <a:xfrm>
            <a:off x="-37322" y="0"/>
            <a:ext cx="10038563" cy="1999400"/>
          </a:xfrm>
        </p:spPr>
        <p:txBody>
          <a:bodyPr/>
          <a:lstStyle/>
          <a:p>
            <a:br>
              <a:rPr lang="en-US" b="1" dirty="0"/>
            </a:br>
            <a:endParaRPr lang="en-DE" dirty="0"/>
          </a:p>
        </p:txBody>
      </p:sp>
      <p:pic>
        <p:nvPicPr>
          <p:cNvPr id="4" name="Picture 2" descr="Georgian Technical University - Studyingeorgia">
            <a:extLst>
              <a:ext uri="{FF2B5EF4-FFF2-40B4-BE49-F238E27FC236}">
                <a16:creationId xmlns:a16="http://schemas.microsoft.com/office/drawing/2014/main" id="{85C1B3E1-ADC8-428F-9216-30881EF86C12}"/>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1850" y="4198988"/>
            <a:ext cx="2104594" cy="21045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ota Rustaveli National Science Foundation of Georgia (SRNSFG) - EOSC  Association">
            <a:extLst>
              <a:ext uri="{FF2B5EF4-FFF2-40B4-BE49-F238E27FC236}">
                <a16:creationId xmlns:a16="http://schemas.microsoft.com/office/drawing/2014/main" id="{4FD08643-A64A-7FC6-E0BB-7069CFED51CA}"/>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21733" t="5853" r="16977" b="4959"/>
          <a:stretch>
            <a:fillRect/>
          </a:stretch>
        </p:blipFill>
        <p:spPr bwMode="auto">
          <a:xfrm>
            <a:off x="3246134" y="4260886"/>
            <a:ext cx="2104594" cy="20426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FC6A5E7-550F-407B-DAB9-E1541E067F7F}"/>
              </a:ext>
            </a:extLst>
          </p:cNvPr>
          <p:cNvSpPr txBox="1"/>
          <p:nvPr/>
        </p:nvSpPr>
        <p:spPr>
          <a:xfrm>
            <a:off x="831850" y="1973905"/>
            <a:ext cx="10889095" cy="1671868"/>
          </a:xfrm>
          <a:prstGeom prst="rect">
            <a:avLst/>
          </a:prstGeom>
          <a:noFill/>
        </p:spPr>
        <p:txBody>
          <a:bodyPr wrap="square">
            <a:spAutoFit/>
          </a:bodyPr>
          <a:lstStyle/>
          <a:p>
            <a:pPr>
              <a:lnSpc>
                <a:spcPct val="125000"/>
              </a:lnSpc>
            </a:pPr>
            <a:r>
              <a:rPr lang="en-US" sz="2800" b="0" i="0" u="none" strike="noStrike" dirty="0">
                <a:effectLst/>
                <a:latin typeface="-webkit-standard"/>
              </a:rPr>
              <a:t>This work was supported by Shota Rustaveli National Science Foundation of Georgia (SRNSFG), FR-24-2178, Protecting public health through comprehensive radon monitoring and dosimetry in urban Tbilisi</a:t>
            </a:r>
            <a:endParaRPr lang="en-DE" sz="2800" dirty="0"/>
          </a:p>
        </p:txBody>
      </p:sp>
      <p:sp>
        <p:nvSpPr>
          <p:cNvPr id="3" name="Title 1">
            <a:extLst>
              <a:ext uri="{FF2B5EF4-FFF2-40B4-BE49-F238E27FC236}">
                <a16:creationId xmlns:a16="http://schemas.microsoft.com/office/drawing/2014/main" id="{245C4DB3-8999-ABAC-825A-01CB6832ABF8}"/>
              </a:ext>
            </a:extLst>
          </p:cNvPr>
          <p:cNvSpPr txBox="1">
            <a:spLocks/>
          </p:cNvSpPr>
          <p:nvPr/>
        </p:nvSpPr>
        <p:spPr>
          <a:xfrm>
            <a:off x="0" y="327532"/>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Thank you!</a:t>
            </a:r>
            <a:endParaRPr lang="en-DE" sz="4800" dirty="0">
              <a:solidFill>
                <a:schemeClr val="accent2">
                  <a:lumMod val="75000"/>
                </a:schemeClr>
              </a:solidFill>
            </a:endParaRPr>
          </a:p>
        </p:txBody>
      </p:sp>
      <p:pic>
        <p:nvPicPr>
          <p:cNvPr id="12" name="Picture 11" descr="A logo with a house and text&#10;&#10;AI-generated content may be incorrect.">
            <a:extLst>
              <a:ext uri="{FF2B5EF4-FFF2-40B4-BE49-F238E27FC236}">
                <a16:creationId xmlns:a16="http://schemas.microsoft.com/office/drawing/2014/main" id="{F6A16E30-579F-2B7D-3ADA-2857253DDBF6}"/>
              </a:ext>
            </a:extLst>
          </p:cNvPr>
          <p:cNvPicPr>
            <a:picLocks noChangeAspect="1"/>
          </p:cNvPicPr>
          <p:nvPr/>
        </p:nvPicPr>
        <p:blipFill>
          <a:blip r:embed="rId5"/>
          <a:stretch>
            <a:fillRect/>
          </a:stretch>
        </p:blipFill>
        <p:spPr>
          <a:xfrm>
            <a:off x="5821144" y="4260886"/>
            <a:ext cx="5773370" cy="2042696"/>
          </a:xfrm>
          <a:prstGeom prst="rect">
            <a:avLst/>
          </a:prstGeom>
        </p:spPr>
      </p:pic>
    </p:spTree>
    <p:extLst>
      <p:ext uri="{BB962C8B-B14F-4D97-AF65-F5344CB8AC3E}">
        <p14:creationId xmlns:p14="http://schemas.microsoft.com/office/powerpoint/2010/main" val="2922971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next to a house&#10;&#10;AI-generated content may be incorrect.">
            <a:extLst>
              <a:ext uri="{FF2B5EF4-FFF2-40B4-BE49-F238E27FC236}">
                <a16:creationId xmlns:a16="http://schemas.microsoft.com/office/drawing/2014/main" id="{AC3A964A-FE1D-C0F4-8AD0-C2D5CBA753F4}"/>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b="22679"/>
          <a:stretch/>
        </p:blipFill>
        <p:spPr>
          <a:xfrm>
            <a:off x="612105" y="678797"/>
            <a:ext cx="7215188" cy="3022561"/>
          </a:xfrm>
          <a:prstGeom prst="rect">
            <a:avLst/>
          </a:prstGeom>
        </p:spPr>
      </p:pic>
      <p:sp>
        <p:nvSpPr>
          <p:cNvPr id="18" name="Oval 17">
            <a:extLst>
              <a:ext uri="{FF2B5EF4-FFF2-40B4-BE49-F238E27FC236}">
                <a16:creationId xmlns:a16="http://schemas.microsoft.com/office/drawing/2014/main" id="{7FC06FBC-C8F1-18C4-2CBF-4BA769C2171F}"/>
              </a:ext>
            </a:extLst>
          </p:cNvPr>
          <p:cNvSpPr/>
          <p:nvPr/>
        </p:nvSpPr>
        <p:spPr>
          <a:xfrm>
            <a:off x="1762249" y="3943966"/>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BEF90200-9C74-E5DF-A390-311A8B359B14}"/>
              </a:ext>
            </a:extLst>
          </p:cNvPr>
          <p:cNvSpPr/>
          <p:nvPr/>
        </p:nvSpPr>
        <p:spPr>
          <a:xfrm>
            <a:off x="2498055" y="4108272"/>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E78A7D59-E712-DE29-D77E-C427D18B634A}"/>
              </a:ext>
            </a:extLst>
          </p:cNvPr>
          <p:cNvSpPr/>
          <p:nvPr/>
        </p:nvSpPr>
        <p:spPr>
          <a:xfrm>
            <a:off x="2062287" y="4519330"/>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C65A54A6-494F-F17D-1746-0648EAD6AD0B}"/>
              </a:ext>
            </a:extLst>
          </p:cNvPr>
          <p:cNvSpPr/>
          <p:nvPr/>
        </p:nvSpPr>
        <p:spPr>
          <a:xfrm>
            <a:off x="1262187" y="4450750"/>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4EC62992-392F-983F-49D2-5C0E11100C06}"/>
              </a:ext>
            </a:extLst>
          </p:cNvPr>
          <p:cNvSpPr/>
          <p:nvPr/>
        </p:nvSpPr>
        <p:spPr>
          <a:xfrm>
            <a:off x="3098130" y="4553620"/>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8C25E924-2CCB-FC94-C210-D4654F8D0A1C}"/>
              </a:ext>
            </a:extLst>
          </p:cNvPr>
          <p:cNvSpPr/>
          <p:nvPr/>
        </p:nvSpPr>
        <p:spPr>
          <a:xfrm>
            <a:off x="3612480" y="3991393"/>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63B86CD9-D4F1-B7A0-9144-294CDCE2C9C9}"/>
              </a:ext>
            </a:extLst>
          </p:cNvPr>
          <p:cNvSpPr/>
          <p:nvPr/>
        </p:nvSpPr>
        <p:spPr>
          <a:xfrm>
            <a:off x="3292440" y="4332245"/>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DC75B423-66BE-CC6F-BEAD-A355B14DA4F2}"/>
              </a:ext>
            </a:extLst>
          </p:cNvPr>
          <p:cNvSpPr/>
          <p:nvPr/>
        </p:nvSpPr>
        <p:spPr>
          <a:xfrm>
            <a:off x="2498055" y="4547348"/>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190BD250-9ADF-62C1-CEB3-64A234061BC3}"/>
              </a:ext>
            </a:extLst>
          </p:cNvPr>
          <p:cNvSpPr/>
          <p:nvPr/>
        </p:nvSpPr>
        <p:spPr>
          <a:xfrm>
            <a:off x="3919662" y="4446491"/>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908DC97E-181C-307F-9CA2-DBDF17569619}"/>
              </a:ext>
            </a:extLst>
          </p:cNvPr>
          <p:cNvSpPr/>
          <p:nvPr/>
        </p:nvSpPr>
        <p:spPr>
          <a:xfrm>
            <a:off x="1262187" y="4059973"/>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F4A7C1BB-04D6-B299-F4BA-B51D6D982C98}"/>
              </a:ext>
            </a:extLst>
          </p:cNvPr>
          <p:cNvSpPr/>
          <p:nvPr/>
        </p:nvSpPr>
        <p:spPr>
          <a:xfrm>
            <a:off x="2898105" y="4023554"/>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D3352F19-93C7-652E-FD62-9D35555C85E9}"/>
              </a:ext>
            </a:extLst>
          </p:cNvPr>
          <p:cNvSpPr/>
          <p:nvPr/>
        </p:nvSpPr>
        <p:spPr>
          <a:xfrm>
            <a:off x="1727959" y="4287315"/>
            <a:ext cx="68580" cy="6858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8" name="Connector: Curved 57">
            <a:extLst>
              <a:ext uri="{FF2B5EF4-FFF2-40B4-BE49-F238E27FC236}">
                <a16:creationId xmlns:a16="http://schemas.microsoft.com/office/drawing/2014/main" id="{67202D4C-1681-A85B-9F3F-16A01F851D60}"/>
              </a:ext>
            </a:extLst>
          </p:cNvPr>
          <p:cNvCxnSpPr>
            <a:cxnSpLocks/>
          </p:cNvCxnSpPr>
          <p:nvPr/>
        </p:nvCxnSpPr>
        <p:spPr>
          <a:xfrm rot="16200000" flipV="1">
            <a:off x="931000" y="3478893"/>
            <a:ext cx="1098147" cy="864392"/>
          </a:xfrm>
          <a:prstGeom prst="curvedConnector3">
            <a:avLst>
              <a:gd name="adj1" fmla="val 50000"/>
            </a:avLst>
          </a:prstGeom>
          <a:ln w="57150">
            <a:solidFill>
              <a:schemeClr val="accent5">
                <a:lumMod val="60000"/>
                <a:lumOff val="4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9" name="Connector: Curved 58">
            <a:extLst>
              <a:ext uri="{FF2B5EF4-FFF2-40B4-BE49-F238E27FC236}">
                <a16:creationId xmlns:a16="http://schemas.microsoft.com/office/drawing/2014/main" id="{0D922F0F-F83A-D1F5-5AA0-14826A2E2F2A}"/>
              </a:ext>
            </a:extLst>
          </p:cNvPr>
          <p:cNvCxnSpPr>
            <a:cxnSpLocks/>
          </p:cNvCxnSpPr>
          <p:nvPr/>
        </p:nvCxnSpPr>
        <p:spPr>
          <a:xfrm rot="5400000" flipH="1" flipV="1">
            <a:off x="1301830" y="3940323"/>
            <a:ext cx="920843" cy="442915"/>
          </a:xfrm>
          <a:prstGeom prst="curvedConnector3">
            <a:avLst>
              <a:gd name="adj1" fmla="val 50000"/>
            </a:avLst>
          </a:prstGeom>
          <a:ln w="57150">
            <a:solidFill>
              <a:schemeClr val="accent5">
                <a:lumMod val="60000"/>
                <a:lumOff val="4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0" name="Connector: Curved 59">
            <a:extLst>
              <a:ext uri="{FF2B5EF4-FFF2-40B4-BE49-F238E27FC236}">
                <a16:creationId xmlns:a16="http://schemas.microsoft.com/office/drawing/2014/main" id="{20D1143B-063D-03EA-4A05-E862CAC17FF0}"/>
              </a:ext>
            </a:extLst>
          </p:cNvPr>
          <p:cNvCxnSpPr>
            <a:cxnSpLocks/>
          </p:cNvCxnSpPr>
          <p:nvPr/>
        </p:nvCxnSpPr>
        <p:spPr>
          <a:xfrm rot="5400000" flipH="1" flipV="1">
            <a:off x="1771505" y="3733611"/>
            <a:ext cx="1098147" cy="354959"/>
          </a:xfrm>
          <a:prstGeom prst="curvedConnector3">
            <a:avLst>
              <a:gd name="adj1" fmla="val 50000"/>
            </a:avLst>
          </a:prstGeom>
          <a:ln w="57150">
            <a:solidFill>
              <a:schemeClr val="accent5">
                <a:lumMod val="60000"/>
                <a:lumOff val="4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1" name="Connector: Curved 60">
            <a:extLst>
              <a:ext uri="{FF2B5EF4-FFF2-40B4-BE49-F238E27FC236}">
                <a16:creationId xmlns:a16="http://schemas.microsoft.com/office/drawing/2014/main" id="{43C5401D-C70A-78D6-6D5B-B40C55A697E7}"/>
              </a:ext>
            </a:extLst>
          </p:cNvPr>
          <p:cNvCxnSpPr>
            <a:cxnSpLocks/>
          </p:cNvCxnSpPr>
          <p:nvPr/>
        </p:nvCxnSpPr>
        <p:spPr>
          <a:xfrm rot="5400000" flipH="1" flipV="1">
            <a:off x="2087974" y="4035189"/>
            <a:ext cx="944204" cy="438362"/>
          </a:xfrm>
          <a:prstGeom prst="curvedConnector3">
            <a:avLst>
              <a:gd name="adj1" fmla="val 50000"/>
            </a:avLst>
          </a:prstGeom>
          <a:ln w="57150">
            <a:solidFill>
              <a:schemeClr val="accent5">
                <a:lumMod val="60000"/>
                <a:lumOff val="4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2" name="Connector: Curved 61">
            <a:extLst>
              <a:ext uri="{FF2B5EF4-FFF2-40B4-BE49-F238E27FC236}">
                <a16:creationId xmlns:a16="http://schemas.microsoft.com/office/drawing/2014/main" id="{3699CBC5-1547-C1AF-4EA4-277948C83813}"/>
              </a:ext>
            </a:extLst>
          </p:cNvPr>
          <p:cNvCxnSpPr>
            <a:cxnSpLocks/>
          </p:cNvCxnSpPr>
          <p:nvPr/>
        </p:nvCxnSpPr>
        <p:spPr>
          <a:xfrm rot="5400000" flipH="1" flipV="1">
            <a:off x="2675713" y="3491543"/>
            <a:ext cx="1107730" cy="262890"/>
          </a:xfrm>
          <a:prstGeom prst="curvedConnector3">
            <a:avLst>
              <a:gd name="adj1" fmla="val 50000"/>
            </a:avLst>
          </a:prstGeom>
          <a:ln w="57150">
            <a:solidFill>
              <a:schemeClr val="accent5">
                <a:lumMod val="60000"/>
                <a:lumOff val="4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3" name="Connector: Curved 62">
            <a:extLst>
              <a:ext uri="{FF2B5EF4-FFF2-40B4-BE49-F238E27FC236}">
                <a16:creationId xmlns:a16="http://schemas.microsoft.com/office/drawing/2014/main" id="{AA0DE94A-3A2F-DE87-4E01-4FD4E3D7AEB9}"/>
              </a:ext>
            </a:extLst>
          </p:cNvPr>
          <p:cNvCxnSpPr>
            <a:cxnSpLocks/>
          </p:cNvCxnSpPr>
          <p:nvPr/>
        </p:nvCxnSpPr>
        <p:spPr>
          <a:xfrm rot="5400000" flipH="1" flipV="1">
            <a:off x="3093078" y="3574239"/>
            <a:ext cx="1167397" cy="485777"/>
          </a:xfrm>
          <a:prstGeom prst="curvedConnector3">
            <a:avLst>
              <a:gd name="adj1" fmla="val 50000"/>
            </a:avLst>
          </a:prstGeom>
          <a:ln w="57150">
            <a:solidFill>
              <a:schemeClr val="accent5">
                <a:lumMod val="60000"/>
                <a:lumOff val="4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65" name="Title 1">
            <a:extLst>
              <a:ext uri="{FF2B5EF4-FFF2-40B4-BE49-F238E27FC236}">
                <a16:creationId xmlns:a16="http://schemas.microsoft.com/office/drawing/2014/main" id="{07955F4A-3568-DFA9-10D0-73E3C72A2661}"/>
              </a:ext>
            </a:extLst>
          </p:cNvPr>
          <p:cNvSpPr txBox="1">
            <a:spLocks/>
          </p:cNvSpPr>
          <p:nvPr/>
        </p:nvSpPr>
        <p:spPr>
          <a:xfrm>
            <a:off x="4519737" y="3679765"/>
            <a:ext cx="7215188" cy="2661657"/>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5000"/>
              </a:lnSpc>
            </a:pPr>
            <a:r>
              <a:rPr lang="en-US" sz="2800" dirty="0">
                <a:solidFill>
                  <a:schemeClr val="accent2">
                    <a:lumMod val="75000"/>
                  </a:schemeClr>
                </a:solidFill>
              </a:rPr>
              <a:t>Due to its chemical inertness, radon relatively easily leaves the mineral and enters groundwater, underground natural gases, and air.</a:t>
            </a:r>
          </a:p>
        </p:txBody>
      </p:sp>
      <p:sp>
        <p:nvSpPr>
          <p:cNvPr id="2" name="Title 1">
            <a:extLst>
              <a:ext uri="{FF2B5EF4-FFF2-40B4-BE49-F238E27FC236}">
                <a16:creationId xmlns:a16="http://schemas.microsoft.com/office/drawing/2014/main" id="{5EC3B6AA-F504-EECA-5C59-609E516E3E7A}"/>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What is Radon?</a:t>
            </a:r>
            <a:endParaRPr lang="en-DE" sz="4800" dirty="0">
              <a:solidFill>
                <a:schemeClr val="accent2">
                  <a:lumMod val="75000"/>
                </a:schemeClr>
              </a:solidFill>
            </a:endParaRPr>
          </a:p>
        </p:txBody>
      </p:sp>
    </p:spTree>
    <p:extLst>
      <p:ext uri="{BB962C8B-B14F-4D97-AF65-F5344CB8AC3E}">
        <p14:creationId xmlns:p14="http://schemas.microsoft.com/office/powerpoint/2010/main" val="252690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1000"/>
                                        <p:tgtEl>
                                          <p:spTgt spid="58"/>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1000"/>
                                        <p:tgtEl>
                                          <p:spTgt spid="59"/>
                                        </p:tgtEl>
                                      </p:cBhvr>
                                    </p:animEffect>
                                  </p:childTnLst>
                                </p:cTn>
                              </p:par>
                              <p:par>
                                <p:cTn id="11" presetID="22" presetClass="entr" presetSubtype="4" repeatCount="indefinite"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down)">
                                      <p:cBhvr>
                                        <p:cTn id="13" dur="1000"/>
                                        <p:tgtEl>
                                          <p:spTgt spid="60"/>
                                        </p:tgtEl>
                                      </p:cBhvr>
                                    </p:animEffect>
                                  </p:childTnLst>
                                </p:cTn>
                              </p:par>
                              <p:par>
                                <p:cTn id="14" presetID="22" presetClass="entr" presetSubtype="4" repeatCount="indefinite" fill="hold"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wipe(down)">
                                      <p:cBhvr>
                                        <p:cTn id="16" dur="1000"/>
                                        <p:tgtEl>
                                          <p:spTgt spid="61"/>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wipe(down)">
                                      <p:cBhvr>
                                        <p:cTn id="19" dur="1000"/>
                                        <p:tgtEl>
                                          <p:spTgt spid="62"/>
                                        </p:tgtEl>
                                      </p:cBhvr>
                                    </p:animEffect>
                                  </p:childTnLst>
                                </p:cTn>
                              </p:par>
                              <p:par>
                                <p:cTn id="20" presetID="22" presetClass="entr" presetSubtype="4" repeatCount="indefinite"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down)">
                                      <p:cBhvr>
                                        <p:cTn id="22"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8FA3D-EED8-CD28-301E-3294A8F31CE6}"/>
            </a:ext>
          </a:extLst>
        </p:cNvPr>
        <p:cNvGrpSpPr/>
        <p:nvPr/>
      </p:nvGrpSpPr>
      <p:grpSpPr>
        <a:xfrm>
          <a:off x="0" y="0"/>
          <a:ext cx="0" cy="0"/>
          <a:chOff x="0" y="0"/>
          <a:chExt cx="0" cy="0"/>
        </a:xfrm>
      </p:grpSpPr>
      <p:pic>
        <p:nvPicPr>
          <p:cNvPr id="5" name="Picture 4" descr="A person standing next to a house&#10;&#10;AI-generated content may be incorrect.">
            <a:extLst>
              <a:ext uri="{FF2B5EF4-FFF2-40B4-BE49-F238E27FC236}">
                <a16:creationId xmlns:a16="http://schemas.microsoft.com/office/drawing/2014/main" id="{D3CDDBF1-DE08-4027-4E50-EE486396B8EB}"/>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b="22679"/>
          <a:stretch/>
        </p:blipFill>
        <p:spPr>
          <a:xfrm>
            <a:off x="1777505" y="1088365"/>
            <a:ext cx="7215188" cy="3022561"/>
          </a:xfrm>
          <a:prstGeom prst="rect">
            <a:avLst/>
          </a:prstGeom>
        </p:spPr>
      </p:pic>
      <p:sp>
        <p:nvSpPr>
          <p:cNvPr id="65" name="Title 1">
            <a:extLst>
              <a:ext uri="{FF2B5EF4-FFF2-40B4-BE49-F238E27FC236}">
                <a16:creationId xmlns:a16="http://schemas.microsoft.com/office/drawing/2014/main" id="{A3FE6A1D-B4A2-6018-C73D-7773092A384F}"/>
              </a:ext>
            </a:extLst>
          </p:cNvPr>
          <p:cNvSpPr txBox="1">
            <a:spLocks/>
          </p:cNvSpPr>
          <p:nvPr/>
        </p:nvSpPr>
        <p:spPr>
          <a:xfrm>
            <a:off x="2394440" y="4834166"/>
            <a:ext cx="8174143" cy="1042375"/>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5000"/>
              </a:lnSpc>
            </a:pPr>
            <a:r>
              <a:rPr lang="en-US" sz="2800" dirty="0">
                <a:solidFill>
                  <a:schemeClr val="accent2">
                    <a:lumMod val="75000"/>
                  </a:schemeClr>
                </a:solidFill>
              </a:rPr>
              <a:t>After reaching the ground surface, radon quickly dissolves in the air and its concentration drops sharply.</a:t>
            </a:r>
          </a:p>
        </p:txBody>
      </p:sp>
      <p:cxnSp>
        <p:nvCxnSpPr>
          <p:cNvPr id="45" name="Connector: Curved 44">
            <a:extLst>
              <a:ext uri="{FF2B5EF4-FFF2-40B4-BE49-F238E27FC236}">
                <a16:creationId xmlns:a16="http://schemas.microsoft.com/office/drawing/2014/main" id="{5149E335-B100-D1B9-EE49-FDD7A5DC6B14}"/>
              </a:ext>
            </a:extLst>
          </p:cNvPr>
          <p:cNvCxnSpPr>
            <a:cxnSpLocks/>
          </p:cNvCxnSpPr>
          <p:nvPr/>
        </p:nvCxnSpPr>
        <p:spPr>
          <a:xfrm rot="16200000" flipV="1">
            <a:off x="1776877" y="3307477"/>
            <a:ext cx="632828" cy="478451"/>
          </a:xfrm>
          <a:prstGeom prst="curvedConnector3">
            <a:avLst>
              <a:gd name="adj1" fmla="val 50000"/>
            </a:avLst>
          </a:prstGeom>
          <a:ln w="57150">
            <a:solidFill>
              <a:schemeClr val="tx2">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6" name="Connector: Curved 45">
            <a:extLst>
              <a:ext uri="{FF2B5EF4-FFF2-40B4-BE49-F238E27FC236}">
                <a16:creationId xmlns:a16="http://schemas.microsoft.com/office/drawing/2014/main" id="{DD437120-06C2-1073-CED4-536A43A7A059}"/>
              </a:ext>
            </a:extLst>
          </p:cNvPr>
          <p:cNvCxnSpPr>
            <a:cxnSpLocks/>
          </p:cNvCxnSpPr>
          <p:nvPr/>
        </p:nvCxnSpPr>
        <p:spPr>
          <a:xfrm rot="16200000" flipV="1">
            <a:off x="2014585" y="3283902"/>
            <a:ext cx="897146" cy="261280"/>
          </a:xfrm>
          <a:prstGeom prst="curvedConnector3">
            <a:avLst>
              <a:gd name="adj1" fmla="val 50000"/>
            </a:avLst>
          </a:prstGeom>
          <a:ln w="57150">
            <a:solidFill>
              <a:schemeClr val="tx2">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7" name="Connector: Curved 46">
            <a:extLst>
              <a:ext uri="{FF2B5EF4-FFF2-40B4-BE49-F238E27FC236}">
                <a16:creationId xmlns:a16="http://schemas.microsoft.com/office/drawing/2014/main" id="{F9A9ED8B-81F4-B722-550B-FBED00552CCD}"/>
              </a:ext>
            </a:extLst>
          </p:cNvPr>
          <p:cNvCxnSpPr>
            <a:cxnSpLocks/>
          </p:cNvCxnSpPr>
          <p:nvPr/>
        </p:nvCxnSpPr>
        <p:spPr>
          <a:xfrm rot="5400000" flipH="1" flipV="1">
            <a:off x="5043174" y="3507052"/>
            <a:ext cx="408346" cy="271460"/>
          </a:xfrm>
          <a:prstGeom prst="curvedConnector3">
            <a:avLst>
              <a:gd name="adj1" fmla="val 50000"/>
            </a:avLst>
          </a:prstGeom>
          <a:ln w="57150">
            <a:solidFill>
              <a:schemeClr val="tx2">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8" name="Connector: Curved 47">
            <a:extLst>
              <a:ext uri="{FF2B5EF4-FFF2-40B4-BE49-F238E27FC236}">
                <a16:creationId xmlns:a16="http://schemas.microsoft.com/office/drawing/2014/main" id="{D97653AF-4182-F014-C074-18DC73236786}"/>
              </a:ext>
            </a:extLst>
          </p:cNvPr>
          <p:cNvCxnSpPr>
            <a:cxnSpLocks/>
          </p:cNvCxnSpPr>
          <p:nvPr/>
        </p:nvCxnSpPr>
        <p:spPr>
          <a:xfrm rot="5400000" flipH="1" flipV="1">
            <a:off x="4661077" y="3215055"/>
            <a:ext cx="816692" cy="447107"/>
          </a:xfrm>
          <a:prstGeom prst="curvedConnector3">
            <a:avLst>
              <a:gd name="adj1" fmla="val 50000"/>
            </a:avLst>
          </a:prstGeom>
          <a:ln w="57150">
            <a:solidFill>
              <a:schemeClr val="tx2">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9" name="Connector: Curved 48">
            <a:extLst>
              <a:ext uri="{FF2B5EF4-FFF2-40B4-BE49-F238E27FC236}">
                <a16:creationId xmlns:a16="http://schemas.microsoft.com/office/drawing/2014/main" id="{54322EEC-34AE-5200-9D1E-7C29FD244360}"/>
              </a:ext>
            </a:extLst>
          </p:cNvPr>
          <p:cNvCxnSpPr>
            <a:cxnSpLocks/>
          </p:cNvCxnSpPr>
          <p:nvPr/>
        </p:nvCxnSpPr>
        <p:spPr>
          <a:xfrm rot="16200000" flipV="1">
            <a:off x="1459069" y="2474624"/>
            <a:ext cx="632828" cy="478451"/>
          </a:xfrm>
          <a:prstGeom prst="curvedConnector3">
            <a:avLst>
              <a:gd name="adj1" fmla="val 50000"/>
            </a:avLst>
          </a:prstGeom>
          <a:ln w="57150">
            <a:solidFill>
              <a:schemeClr val="tx2">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0" name="Connector: Curved 49">
            <a:extLst>
              <a:ext uri="{FF2B5EF4-FFF2-40B4-BE49-F238E27FC236}">
                <a16:creationId xmlns:a16="http://schemas.microsoft.com/office/drawing/2014/main" id="{DAD491F0-9A24-2E42-2687-390491EFC80F}"/>
              </a:ext>
            </a:extLst>
          </p:cNvPr>
          <p:cNvCxnSpPr>
            <a:cxnSpLocks/>
          </p:cNvCxnSpPr>
          <p:nvPr/>
        </p:nvCxnSpPr>
        <p:spPr>
          <a:xfrm rot="16200000" flipV="1">
            <a:off x="1883944" y="2167477"/>
            <a:ext cx="897146" cy="261280"/>
          </a:xfrm>
          <a:prstGeom prst="curvedConnector3">
            <a:avLst>
              <a:gd name="adj1" fmla="val 50000"/>
            </a:avLst>
          </a:prstGeom>
          <a:ln w="57150">
            <a:solidFill>
              <a:schemeClr val="tx2">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1" name="Connector: Curved 50">
            <a:extLst>
              <a:ext uri="{FF2B5EF4-FFF2-40B4-BE49-F238E27FC236}">
                <a16:creationId xmlns:a16="http://schemas.microsoft.com/office/drawing/2014/main" id="{32E5CB54-0EA8-4F79-B162-C01EF9D86659}"/>
              </a:ext>
            </a:extLst>
          </p:cNvPr>
          <p:cNvCxnSpPr>
            <a:cxnSpLocks/>
          </p:cNvCxnSpPr>
          <p:nvPr/>
        </p:nvCxnSpPr>
        <p:spPr>
          <a:xfrm rot="5400000" flipH="1" flipV="1">
            <a:off x="5569767" y="2638771"/>
            <a:ext cx="585846" cy="412374"/>
          </a:xfrm>
          <a:prstGeom prst="curvedConnector3">
            <a:avLst>
              <a:gd name="adj1" fmla="val 50000"/>
            </a:avLst>
          </a:prstGeom>
          <a:ln w="57150">
            <a:solidFill>
              <a:schemeClr val="tx2">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2" name="Connector: Curved 51">
            <a:extLst>
              <a:ext uri="{FF2B5EF4-FFF2-40B4-BE49-F238E27FC236}">
                <a16:creationId xmlns:a16="http://schemas.microsoft.com/office/drawing/2014/main" id="{72576D20-A628-0E65-7B95-7EA2FF1EA5A3}"/>
              </a:ext>
            </a:extLst>
          </p:cNvPr>
          <p:cNvCxnSpPr>
            <a:cxnSpLocks/>
          </p:cNvCxnSpPr>
          <p:nvPr/>
        </p:nvCxnSpPr>
        <p:spPr>
          <a:xfrm rot="16200000" flipV="1">
            <a:off x="4213208" y="2336250"/>
            <a:ext cx="1228265" cy="431573"/>
          </a:xfrm>
          <a:prstGeom prst="curvedConnector3">
            <a:avLst>
              <a:gd name="adj1" fmla="val 50000"/>
            </a:avLst>
          </a:prstGeom>
          <a:ln w="57150">
            <a:solidFill>
              <a:schemeClr val="tx2">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 name="Connector: Curved 2">
            <a:extLst>
              <a:ext uri="{FF2B5EF4-FFF2-40B4-BE49-F238E27FC236}">
                <a16:creationId xmlns:a16="http://schemas.microsoft.com/office/drawing/2014/main" id="{8750ED56-D48C-03EB-9EE0-2F7E178818B3}"/>
              </a:ext>
            </a:extLst>
          </p:cNvPr>
          <p:cNvCxnSpPr>
            <a:cxnSpLocks/>
          </p:cNvCxnSpPr>
          <p:nvPr/>
        </p:nvCxnSpPr>
        <p:spPr>
          <a:xfrm rot="16200000" flipV="1">
            <a:off x="2276527" y="4324261"/>
            <a:ext cx="526681" cy="100013"/>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 name="Connector: Curved 3">
            <a:extLst>
              <a:ext uri="{FF2B5EF4-FFF2-40B4-BE49-F238E27FC236}">
                <a16:creationId xmlns:a16="http://schemas.microsoft.com/office/drawing/2014/main" id="{0CC35EA7-6396-38AE-1BED-8C6F2AFEA12B}"/>
              </a:ext>
            </a:extLst>
          </p:cNvPr>
          <p:cNvCxnSpPr>
            <a:cxnSpLocks/>
          </p:cNvCxnSpPr>
          <p:nvPr/>
        </p:nvCxnSpPr>
        <p:spPr>
          <a:xfrm rot="5400000" flipH="1" flipV="1">
            <a:off x="2761140" y="4173080"/>
            <a:ext cx="526681" cy="40237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 name="Connector: Curved 5">
            <a:extLst>
              <a:ext uri="{FF2B5EF4-FFF2-40B4-BE49-F238E27FC236}">
                <a16:creationId xmlns:a16="http://schemas.microsoft.com/office/drawing/2014/main" id="{AFFE37A0-7BDD-4739-F309-D2F800D72964}"/>
              </a:ext>
            </a:extLst>
          </p:cNvPr>
          <p:cNvCxnSpPr>
            <a:cxnSpLocks/>
          </p:cNvCxnSpPr>
          <p:nvPr/>
        </p:nvCxnSpPr>
        <p:spPr>
          <a:xfrm flipV="1">
            <a:off x="3225668" y="4208980"/>
            <a:ext cx="465913" cy="364786"/>
          </a:xfrm>
          <a:prstGeom prst="curvedConnector2">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7" name="Connector: Curved 6">
            <a:extLst>
              <a:ext uri="{FF2B5EF4-FFF2-40B4-BE49-F238E27FC236}">
                <a16:creationId xmlns:a16="http://schemas.microsoft.com/office/drawing/2014/main" id="{08DCFD7C-E7C1-9C3C-C738-CD7F2362F6B4}"/>
              </a:ext>
            </a:extLst>
          </p:cNvPr>
          <p:cNvCxnSpPr>
            <a:cxnSpLocks/>
          </p:cNvCxnSpPr>
          <p:nvPr/>
        </p:nvCxnSpPr>
        <p:spPr>
          <a:xfrm rot="16200000" flipV="1">
            <a:off x="3815483" y="4306334"/>
            <a:ext cx="394587" cy="14027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 name="Connector: Curved 7">
            <a:extLst>
              <a:ext uri="{FF2B5EF4-FFF2-40B4-BE49-F238E27FC236}">
                <a16:creationId xmlns:a16="http://schemas.microsoft.com/office/drawing/2014/main" id="{3A606325-1B33-0831-817A-BBC579F8F0E4}"/>
              </a:ext>
            </a:extLst>
          </p:cNvPr>
          <p:cNvCxnSpPr>
            <a:cxnSpLocks/>
          </p:cNvCxnSpPr>
          <p:nvPr/>
        </p:nvCxnSpPr>
        <p:spPr>
          <a:xfrm rot="5400000" flipH="1" flipV="1">
            <a:off x="4145320" y="4227120"/>
            <a:ext cx="462836" cy="230456"/>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9" name="Connector: Curved 8">
            <a:extLst>
              <a:ext uri="{FF2B5EF4-FFF2-40B4-BE49-F238E27FC236}">
                <a16:creationId xmlns:a16="http://schemas.microsoft.com/office/drawing/2014/main" id="{1197DD37-87A9-4DFA-7B9B-4150E34B9ED6}"/>
              </a:ext>
            </a:extLst>
          </p:cNvPr>
          <p:cNvCxnSpPr>
            <a:cxnSpLocks/>
          </p:cNvCxnSpPr>
          <p:nvPr/>
        </p:nvCxnSpPr>
        <p:spPr>
          <a:xfrm rot="5400000" flipH="1" flipV="1">
            <a:off x="4558730" y="4249479"/>
            <a:ext cx="462836" cy="185738"/>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70491C18-DF73-1B03-D7A4-DD82F347F1D6}"/>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What is Radon?</a:t>
            </a:r>
            <a:endParaRPr lang="en-DE" sz="4800" dirty="0">
              <a:solidFill>
                <a:schemeClr val="accent2">
                  <a:lumMod val="75000"/>
                </a:schemeClr>
              </a:solidFill>
            </a:endParaRPr>
          </a:p>
        </p:txBody>
      </p:sp>
    </p:spTree>
    <p:extLst>
      <p:ext uri="{BB962C8B-B14F-4D97-AF65-F5344CB8AC3E}">
        <p14:creationId xmlns:p14="http://schemas.microsoft.com/office/powerpoint/2010/main" val="40275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1000"/>
                                        <p:tgtEl>
                                          <p:spTgt spid="51"/>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1000"/>
                                        <p:tgtEl>
                                          <p:spTgt spid="47"/>
                                        </p:tgtEl>
                                      </p:cBhvr>
                                    </p:animEffect>
                                  </p:childTnLst>
                                </p:cTn>
                              </p:par>
                              <p:par>
                                <p:cTn id="11" presetID="22" presetClass="entr" presetSubtype="4" repeatCount="indefinite"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down)">
                                      <p:cBhvr>
                                        <p:cTn id="13" dur="1000"/>
                                        <p:tgtEl>
                                          <p:spTgt spid="48"/>
                                        </p:tgtEl>
                                      </p:cBhvr>
                                    </p:animEffect>
                                  </p:childTnLst>
                                </p:cTn>
                              </p:par>
                              <p:par>
                                <p:cTn id="14" presetID="22" presetClass="entr" presetSubtype="4" repeatCount="indefinite"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down)">
                                      <p:cBhvr>
                                        <p:cTn id="16" dur="1000"/>
                                        <p:tgtEl>
                                          <p:spTgt spid="52"/>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down)">
                                      <p:cBhvr>
                                        <p:cTn id="19" dur="1000"/>
                                        <p:tgtEl>
                                          <p:spTgt spid="46"/>
                                        </p:tgtEl>
                                      </p:cBhvr>
                                    </p:animEffect>
                                  </p:childTnLst>
                                </p:cTn>
                              </p:par>
                              <p:par>
                                <p:cTn id="20" presetID="22" presetClass="entr" presetSubtype="4" repeatCount="indefinite"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par>
                                <p:cTn id="23" presetID="22" presetClass="entr" presetSubtype="4" repeatCount="indefinite"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1000"/>
                                        <p:tgtEl>
                                          <p:spTgt spid="49"/>
                                        </p:tgtEl>
                                      </p:cBhvr>
                                    </p:animEffect>
                                  </p:childTnLst>
                                </p:cTn>
                              </p:par>
                              <p:par>
                                <p:cTn id="26" presetID="22" presetClass="entr" presetSubtype="4" repeatCount="220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1000"/>
                                        <p:tgtEl>
                                          <p:spTgt spid="50"/>
                                        </p:tgtEl>
                                      </p:cBhvr>
                                    </p:animEffect>
                                  </p:childTnLst>
                                </p:cTn>
                              </p:par>
                              <p:par>
                                <p:cTn id="29" presetID="22" presetClass="entr" presetSubtype="4" repeatCount="indefinite"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1000"/>
                                        <p:tgtEl>
                                          <p:spTgt spid="3"/>
                                        </p:tgtEl>
                                      </p:cBhvr>
                                    </p:animEffect>
                                  </p:childTnLst>
                                </p:cTn>
                              </p:par>
                              <p:par>
                                <p:cTn id="32" presetID="22" presetClass="entr" presetSubtype="4" repeatCount="indefinite"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1000"/>
                                        <p:tgtEl>
                                          <p:spTgt spid="4"/>
                                        </p:tgtEl>
                                      </p:cBhvr>
                                    </p:animEffect>
                                  </p:childTnLst>
                                </p:cTn>
                              </p:par>
                              <p:par>
                                <p:cTn id="35" presetID="22" presetClass="entr" presetSubtype="4" repeatCount="indefinite"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1000"/>
                                        <p:tgtEl>
                                          <p:spTgt spid="6"/>
                                        </p:tgtEl>
                                      </p:cBhvr>
                                    </p:animEffect>
                                  </p:childTnLst>
                                </p:cTn>
                              </p:par>
                              <p:par>
                                <p:cTn id="38" presetID="22" presetClass="entr" presetSubtype="4" repeatCount="indefinite"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1000"/>
                                        <p:tgtEl>
                                          <p:spTgt spid="7"/>
                                        </p:tgtEl>
                                      </p:cBhvr>
                                    </p:animEffect>
                                  </p:childTnLst>
                                </p:cTn>
                              </p:par>
                              <p:par>
                                <p:cTn id="41" presetID="22" presetClass="entr" presetSubtype="4" repeatCount="indefinite"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1000"/>
                                        <p:tgtEl>
                                          <p:spTgt spid="8"/>
                                        </p:tgtEl>
                                      </p:cBhvr>
                                    </p:animEffect>
                                  </p:childTnLst>
                                </p:cTn>
                              </p:par>
                              <p:par>
                                <p:cTn id="44" presetID="22" presetClass="entr" presetSubtype="4" repeatCount="indefinite"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57971-CE1F-F99B-668F-A1C8ED86ED91}"/>
            </a:ext>
          </a:extLst>
        </p:cNvPr>
        <p:cNvGrpSpPr/>
        <p:nvPr/>
      </p:nvGrpSpPr>
      <p:grpSpPr>
        <a:xfrm>
          <a:off x="0" y="0"/>
          <a:ext cx="0" cy="0"/>
          <a:chOff x="0" y="0"/>
          <a:chExt cx="0" cy="0"/>
        </a:xfrm>
      </p:grpSpPr>
      <p:pic>
        <p:nvPicPr>
          <p:cNvPr id="5" name="Picture 4" descr="A person standing next to a house&#10;&#10;AI-generated content may be incorrect.">
            <a:extLst>
              <a:ext uri="{FF2B5EF4-FFF2-40B4-BE49-F238E27FC236}">
                <a16:creationId xmlns:a16="http://schemas.microsoft.com/office/drawing/2014/main" id="{0FE62925-DB00-764F-943D-008E76DD6844}"/>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b="22679"/>
          <a:stretch/>
        </p:blipFill>
        <p:spPr>
          <a:xfrm>
            <a:off x="2131945" y="584675"/>
            <a:ext cx="7215188" cy="3022561"/>
          </a:xfrm>
          <a:prstGeom prst="rect">
            <a:avLst/>
          </a:prstGeom>
        </p:spPr>
      </p:pic>
      <p:sp>
        <p:nvSpPr>
          <p:cNvPr id="65" name="Title 1">
            <a:extLst>
              <a:ext uri="{FF2B5EF4-FFF2-40B4-BE49-F238E27FC236}">
                <a16:creationId xmlns:a16="http://schemas.microsoft.com/office/drawing/2014/main" id="{C03FAA53-859D-0FB8-CEBF-786386E7DF96}"/>
              </a:ext>
            </a:extLst>
          </p:cNvPr>
          <p:cNvSpPr txBox="1">
            <a:spLocks/>
          </p:cNvSpPr>
          <p:nvPr/>
        </p:nvSpPr>
        <p:spPr>
          <a:xfrm>
            <a:off x="1863066" y="4270020"/>
            <a:ext cx="8465867" cy="1126266"/>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5000"/>
              </a:lnSpc>
            </a:pPr>
            <a:r>
              <a:rPr lang="en-US" sz="2800" dirty="0">
                <a:solidFill>
                  <a:schemeClr val="accent2">
                    <a:lumMod val="75000"/>
                  </a:schemeClr>
                </a:solidFill>
              </a:rPr>
              <a:t>Sometimes radon enters buildings through the foundation, where its concentration can reach dangerous levels.</a:t>
            </a:r>
          </a:p>
        </p:txBody>
      </p:sp>
      <p:cxnSp>
        <p:nvCxnSpPr>
          <p:cNvPr id="3" name="Connector: Curved 2">
            <a:extLst>
              <a:ext uri="{FF2B5EF4-FFF2-40B4-BE49-F238E27FC236}">
                <a16:creationId xmlns:a16="http://schemas.microsoft.com/office/drawing/2014/main" id="{DE83C0FD-27F7-AAD4-0434-C9F816005493}"/>
              </a:ext>
            </a:extLst>
          </p:cNvPr>
          <p:cNvCxnSpPr>
            <a:cxnSpLocks/>
          </p:cNvCxnSpPr>
          <p:nvPr/>
        </p:nvCxnSpPr>
        <p:spPr>
          <a:xfrm rot="5400000" flipH="1" flipV="1">
            <a:off x="2798018" y="2927334"/>
            <a:ext cx="829911" cy="6643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 name="Connector: Curved 3">
            <a:extLst>
              <a:ext uri="{FF2B5EF4-FFF2-40B4-BE49-F238E27FC236}">
                <a16:creationId xmlns:a16="http://schemas.microsoft.com/office/drawing/2014/main" id="{75B974FD-23E4-335D-ABE3-823B59B626F4}"/>
              </a:ext>
            </a:extLst>
          </p:cNvPr>
          <p:cNvCxnSpPr>
            <a:cxnSpLocks/>
          </p:cNvCxnSpPr>
          <p:nvPr/>
        </p:nvCxnSpPr>
        <p:spPr>
          <a:xfrm rot="16200000" flipV="1">
            <a:off x="3519271" y="2758471"/>
            <a:ext cx="1038149" cy="16948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7" name="Connector: Curved 6">
            <a:extLst>
              <a:ext uri="{FF2B5EF4-FFF2-40B4-BE49-F238E27FC236}">
                <a16:creationId xmlns:a16="http://schemas.microsoft.com/office/drawing/2014/main" id="{BAD549D0-1307-4C5B-A46C-AEEEF1EDC93B}"/>
              </a:ext>
            </a:extLst>
          </p:cNvPr>
          <p:cNvCxnSpPr>
            <a:cxnSpLocks/>
          </p:cNvCxnSpPr>
          <p:nvPr/>
        </p:nvCxnSpPr>
        <p:spPr>
          <a:xfrm rot="16200000" flipV="1">
            <a:off x="4269988" y="2743562"/>
            <a:ext cx="1051369" cy="21252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1" name="Connector: Curved 80">
            <a:extLst>
              <a:ext uri="{FF2B5EF4-FFF2-40B4-BE49-F238E27FC236}">
                <a16:creationId xmlns:a16="http://schemas.microsoft.com/office/drawing/2014/main" id="{074A76C3-0EFB-7F44-6CC5-700B37F4F318}"/>
              </a:ext>
            </a:extLst>
          </p:cNvPr>
          <p:cNvCxnSpPr>
            <a:cxnSpLocks/>
          </p:cNvCxnSpPr>
          <p:nvPr/>
        </p:nvCxnSpPr>
        <p:spPr>
          <a:xfrm rot="16200000" flipV="1">
            <a:off x="4121481" y="2109828"/>
            <a:ext cx="464345" cy="228598"/>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3" name="Connector: Curved 82">
            <a:extLst>
              <a:ext uri="{FF2B5EF4-FFF2-40B4-BE49-F238E27FC236}">
                <a16:creationId xmlns:a16="http://schemas.microsoft.com/office/drawing/2014/main" id="{B73C36B6-05E9-C12C-9FAD-CE798FEF7B36}"/>
              </a:ext>
            </a:extLst>
          </p:cNvPr>
          <p:cNvCxnSpPr>
            <a:cxnSpLocks/>
          </p:cNvCxnSpPr>
          <p:nvPr/>
        </p:nvCxnSpPr>
        <p:spPr>
          <a:xfrm rot="5400000" flipH="1" flipV="1">
            <a:off x="3446308" y="2038301"/>
            <a:ext cx="642937" cy="37165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 name="Connector: Curved 5">
            <a:extLst>
              <a:ext uri="{FF2B5EF4-FFF2-40B4-BE49-F238E27FC236}">
                <a16:creationId xmlns:a16="http://schemas.microsoft.com/office/drawing/2014/main" id="{F8F6C188-BD02-11FA-40AC-B9C22077258B}"/>
              </a:ext>
            </a:extLst>
          </p:cNvPr>
          <p:cNvCxnSpPr>
            <a:cxnSpLocks/>
          </p:cNvCxnSpPr>
          <p:nvPr/>
        </p:nvCxnSpPr>
        <p:spPr>
          <a:xfrm rot="16200000" flipV="1">
            <a:off x="2632989" y="3839595"/>
            <a:ext cx="526681" cy="100013"/>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 name="Connector: Curved 7">
            <a:extLst>
              <a:ext uri="{FF2B5EF4-FFF2-40B4-BE49-F238E27FC236}">
                <a16:creationId xmlns:a16="http://schemas.microsoft.com/office/drawing/2014/main" id="{FEB6641D-6382-0529-8C23-8E7F36100D21}"/>
              </a:ext>
            </a:extLst>
          </p:cNvPr>
          <p:cNvCxnSpPr>
            <a:cxnSpLocks/>
          </p:cNvCxnSpPr>
          <p:nvPr/>
        </p:nvCxnSpPr>
        <p:spPr>
          <a:xfrm rot="5400000" flipH="1" flipV="1">
            <a:off x="3117602" y="3688414"/>
            <a:ext cx="526681" cy="40237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9" name="Connector: Curved 8">
            <a:extLst>
              <a:ext uri="{FF2B5EF4-FFF2-40B4-BE49-F238E27FC236}">
                <a16:creationId xmlns:a16="http://schemas.microsoft.com/office/drawing/2014/main" id="{FB0F3C67-BD17-83B2-DA3A-1E28C873D8BF}"/>
              </a:ext>
            </a:extLst>
          </p:cNvPr>
          <p:cNvCxnSpPr>
            <a:cxnSpLocks/>
          </p:cNvCxnSpPr>
          <p:nvPr/>
        </p:nvCxnSpPr>
        <p:spPr>
          <a:xfrm flipV="1">
            <a:off x="3582130" y="3724314"/>
            <a:ext cx="465913" cy="364786"/>
          </a:xfrm>
          <a:prstGeom prst="curvedConnector2">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0" name="Connector: Curved 9">
            <a:extLst>
              <a:ext uri="{FF2B5EF4-FFF2-40B4-BE49-F238E27FC236}">
                <a16:creationId xmlns:a16="http://schemas.microsoft.com/office/drawing/2014/main" id="{884A5246-C06D-6EFF-3987-1630824717A0}"/>
              </a:ext>
            </a:extLst>
          </p:cNvPr>
          <p:cNvCxnSpPr>
            <a:cxnSpLocks/>
          </p:cNvCxnSpPr>
          <p:nvPr/>
        </p:nvCxnSpPr>
        <p:spPr>
          <a:xfrm rot="16200000" flipV="1">
            <a:off x="4171945" y="3821668"/>
            <a:ext cx="394587" cy="14027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1" name="Connector: Curved 10">
            <a:extLst>
              <a:ext uri="{FF2B5EF4-FFF2-40B4-BE49-F238E27FC236}">
                <a16:creationId xmlns:a16="http://schemas.microsoft.com/office/drawing/2014/main" id="{E337AD5E-73FA-B2A1-81D5-1DA9C0195A78}"/>
              </a:ext>
            </a:extLst>
          </p:cNvPr>
          <p:cNvCxnSpPr>
            <a:cxnSpLocks/>
          </p:cNvCxnSpPr>
          <p:nvPr/>
        </p:nvCxnSpPr>
        <p:spPr>
          <a:xfrm rot="5400000" flipH="1" flipV="1">
            <a:off x="4501782" y="3742454"/>
            <a:ext cx="462836" cy="230456"/>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2" name="Connector: Curved 11">
            <a:extLst>
              <a:ext uri="{FF2B5EF4-FFF2-40B4-BE49-F238E27FC236}">
                <a16:creationId xmlns:a16="http://schemas.microsoft.com/office/drawing/2014/main" id="{B91FFE9B-5ACE-8E63-D3F7-FB513A1D333F}"/>
              </a:ext>
            </a:extLst>
          </p:cNvPr>
          <p:cNvCxnSpPr>
            <a:cxnSpLocks/>
          </p:cNvCxnSpPr>
          <p:nvPr/>
        </p:nvCxnSpPr>
        <p:spPr>
          <a:xfrm rot="5400000" flipH="1" flipV="1">
            <a:off x="4915192" y="3764813"/>
            <a:ext cx="462836" cy="185738"/>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63D040AE-390C-3A76-1398-D30F41EC7498}"/>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What is Radon?</a:t>
            </a:r>
            <a:endParaRPr lang="en-DE" sz="4800" dirty="0">
              <a:solidFill>
                <a:schemeClr val="accent2">
                  <a:lumMod val="75000"/>
                </a:schemeClr>
              </a:solidFill>
            </a:endParaRPr>
          </a:p>
        </p:txBody>
      </p:sp>
    </p:spTree>
    <p:extLst>
      <p:ext uri="{BB962C8B-B14F-4D97-AF65-F5344CB8AC3E}">
        <p14:creationId xmlns:p14="http://schemas.microsoft.com/office/powerpoint/2010/main" val="385642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par>
                                <p:cTn id="11" presetID="22" presetClass="entr" presetSubtype="4" repeatCount="indefinite"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22" presetClass="entr" presetSubtype="4" repeatCount="indefinite"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down)">
                                      <p:cBhvr>
                                        <p:cTn id="16" dur="1000"/>
                                        <p:tgtEl>
                                          <p:spTgt spid="81"/>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down)">
                                      <p:cBhvr>
                                        <p:cTn id="19" dur="1000"/>
                                        <p:tgtEl>
                                          <p:spTgt spid="83"/>
                                        </p:tgtEl>
                                      </p:cBhvr>
                                    </p:animEffect>
                                  </p:childTnLst>
                                </p:cTn>
                              </p:par>
                              <p:par>
                                <p:cTn id="20" presetID="22" presetClass="entr" presetSubtype="4" repeatCount="indefinite"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1000"/>
                                        <p:tgtEl>
                                          <p:spTgt spid="6"/>
                                        </p:tgtEl>
                                      </p:cBhvr>
                                    </p:animEffect>
                                  </p:childTnLst>
                                </p:cTn>
                              </p:par>
                              <p:par>
                                <p:cTn id="23" presetID="22" presetClass="entr" presetSubtype="4" repeatCount="indefinite"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1000"/>
                                        <p:tgtEl>
                                          <p:spTgt spid="8"/>
                                        </p:tgtEl>
                                      </p:cBhvr>
                                    </p:animEffect>
                                  </p:childTnLst>
                                </p:cTn>
                              </p:par>
                              <p:par>
                                <p:cTn id="26" presetID="22" presetClass="entr" presetSubtype="4" repeatCount="indefinite"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par>
                                <p:cTn id="29" presetID="22" presetClass="entr" presetSubtype="4" repeatCount="indefinite"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1000"/>
                                        <p:tgtEl>
                                          <p:spTgt spid="10"/>
                                        </p:tgtEl>
                                      </p:cBhvr>
                                    </p:animEffect>
                                  </p:childTnLst>
                                </p:cTn>
                              </p:par>
                              <p:par>
                                <p:cTn id="32" presetID="22" presetClass="entr" presetSubtype="4" repeatCount="indefinite"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1000"/>
                                        <p:tgtEl>
                                          <p:spTgt spid="11"/>
                                        </p:tgtEl>
                                      </p:cBhvr>
                                    </p:animEffect>
                                  </p:childTnLst>
                                </p:cTn>
                              </p:par>
                              <p:par>
                                <p:cTn id="35" presetID="22" presetClass="entr" presetSubtype="4" repeatCount="indefinite"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0F122-486D-5F5F-310C-5108F12149B2}"/>
            </a:ext>
          </a:extLst>
        </p:cNvPr>
        <p:cNvGrpSpPr/>
        <p:nvPr/>
      </p:nvGrpSpPr>
      <p:grpSpPr>
        <a:xfrm>
          <a:off x="0" y="0"/>
          <a:ext cx="0" cy="0"/>
          <a:chOff x="0" y="0"/>
          <a:chExt cx="0" cy="0"/>
        </a:xfrm>
      </p:grpSpPr>
      <p:pic>
        <p:nvPicPr>
          <p:cNvPr id="5" name="Picture 4" descr="A person standing next to a house&#10;&#10;AI-generated content may be incorrect.">
            <a:extLst>
              <a:ext uri="{FF2B5EF4-FFF2-40B4-BE49-F238E27FC236}">
                <a16:creationId xmlns:a16="http://schemas.microsoft.com/office/drawing/2014/main" id="{FB7C37AD-80C2-35EB-075D-3D072B77BAB4}"/>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22679"/>
          <a:stretch/>
        </p:blipFill>
        <p:spPr>
          <a:xfrm>
            <a:off x="2488406" y="1472668"/>
            <a:ext cx="7215188" cy="3022561"/>
          </a:xfrm>
          <a:prstGeom prst="rect">
            <a:avLst/>
          </a:prstGeom>
        </p:spPr>
      </p:pic>
      <p:sp>
        <p:nvSpPr>
          <p:cNvPr id="65" name="Title 1">
            <a:extLst>
              <a:ext uri="{FF2B5EF4-FFF2-40B4-BE49-F238E27FC236}">
                <a16:creationId xmlns:a16="http://schemas.microsoft.com/office/drawing/2014/main" id="{969E0B31-3E68-73BF-1DB7-3C211DC29352}"/>
              </a:ext>
            </a:extLst>
          </p:cNvPr>
          <p:cNvSpPr txBox="1">
            <a:spLocks/>
          </p:cNvSpPr>
          <p:nvPr/>
        </p:nvSpPr>
        <p:spPr>
          <a:xfrm>
            <a:off x="1895476" y="5119034"/>
            <a:ext cx="8259301" cy="76027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5000"/>
              </a:lnSpc>
            </a:pPr>
            <a:r>
              <a:rPr lang="en-US" sz="2800" dirty="0">
                <a:solidFill>
                  <a:schemeClr val="accent2">
                    <a:lumMod val="75000"/>
                  </a:schemeClr>
                </a:solidFill>
              </a:rPr>
              <a:t>Radon testing is the only way to determine how harmful the air in your home is.</a:t>
            </a:r>
          </a:p>
        </p:txBody>
      </p:sp>
      <p:cxnSp>
        <p:nvCxnSpPr>
          <p:cNvPr id="3" name="Connector: Curved 2">
            <a:extLst>
              <a:ext uri="{FF2B5EF4-FFF2-40B4-BE49-F238E27FC236}">
                <a16:creationId xmlns:a16="http://schemas.microsoft.com/office/drawing/2014/main" id="{448108DF-7525-8F20-3CC2-F3A2B943BB1D}"/>
              </a:ext>
            </a:extLst>
          </p:cNvPr>
          <p:cNvCxnSpPr>
            <a:cxnSpLocks/>
          </p:cNvCxnSpPr>
          <p:nvPr/>
        </p:nvCxnSpPr>
        <p:spPr>
          <a:xfrm rot="5400000" flipH="1" flipV="1">
            <a:off x="3154479" y="3810738"/>
            <a:ext cx="829911" cy="6643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 name="Connector: Curved 3">
            <a:extLst>
              <a:ext uri="{FF2B5EF4-FFF2-40B4-BE49-F238E27FC236}">
                <a16:creationId xmlns:a16="http://schemas.microsoft.com/office/drawing/2014/main" id="{E705E995-CC5E-4048-B249-522F5776FD31}"/>
              </a:ext>
            </a:extLst>
          </p:cNvPr>
          <p:cNvCxnSpPr>
            <a:cxnSpLocks/>
          </p:cNvCxnSpPr>
          <p:nvPr/>
        </p:nvCxnSpPr>
        <p:spPr>
          <a:xfrm rot="16200000" flipV="1">
            <a:off x="3875732" y="3641875"/>
            <a:ext cx="1038149" cy="16948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 name="Connector: Curved 5">
            <a:extLst>
              <a:ext uri="{FF2B5EF4-FFF2-40B4-BE49-F238E27FC236}">
                <a16:creationId xmlns:a16="http://schemas.microsoft.com/office/drawing/2014/main" id="{CA613FE2-9013-9CE3-D0BB-3DE8CDA15A3C}"/>
              </a:ext>
            </a:extLst>
          </p:cNvPr>
          <p:cNvCxnSpPr>
            <a:cxnSpLocks/>
          </p:cNvCxnSpPr>
          <p:nvPr/>
        </p:nvCxnSpPr>
        <p:spPr>
          <a:xfrm rot="16200000" flipV="1">
            <a:off x="4662166" y="3662684"/>
            <a:ext cx="1051370" cy="14108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9" name="Connector: Curved 8">
            <a:extLst>
              <a:ext uri="{FF2B5EF4-FFF2-40B4-BE49-F238E27FC236}">
                <a16:creationId xmlns:a16="http://schemas.microsoft.com/office/drawing/2014/main" id="{A46F53C4-9489-DA5E-BCFD-1FA65366FF5A}"/>
              </a:ext>
            </a:extLst>
          </p:cNvPr>
          <p:cNvCxnSpPr>
            <a:cxnSpLocks/>
          </p:cNvCxnSpPr>
          <p:nvPr/>
        </p:nvCxnSpPr>
        <p:spPr>
          <a:xfrm rot="5400000" flipH="1" flipV="1">
            <a:off x="3802769" y="2921705"/>
            <a:ext cx="642937" cy="37165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82" name="Group 81">
            <a:extLst>
              <a:ext uri="{FF2B5EF4-FFF2-40B4-BE49-F238E27FC236}">
                <a16:creationId xmlns:a16="http://schemas.microsoft.com/office/drawing/2014/main" id="{ED88EF94-B703-AADF-3DB9-337514ECAED1}"/>
              </a:ext>
            </a:extLst>
          </p:cNvPr>
          <p:cNvGrpSpPr/>
          <p:nvPr/>
        </p:nvGrpSpPr>
        <p:grpSpPr>
          <a:xfrm>
            <a:off x="2421938" y="2594971"/>
            <a:ext cx="2623032" cy="804019"/>
            <a:chOff x="1197251" y="2316960"/>
            <a:chExt cx="3497376" cy="1072025"/>
          </a:xfrm>
        </p:grpSpPr>
        <p:pic>
          <p:nvPicPr>
            <p:cNvPr id="74" name="Picture 73">
              <a:extLst>
                <a:ext uri="{FF2B5EF4-FFF2-40B4-BE49-F238E27FC236}">
                  <a16:creationId xmlns:a16="http://schemas.microsoft.com/office/drawing/2014/main" id="{029BB39C-0F58-EE4B-6951-F3AC9F19CDFB}"/>
                </a:ext>
              </a:extLst>
            </p:cNvPr>
            <p:cNvPicPr>
              <a:picLocks noChangeAspect="1"/>
            </p:cNvPicPr>
            <p:nvPr/>
          </p:nvPicPr>
          <p:blipFill>
            <a:blip r:embed="rId4"/>
            <a:stretch>
              <a:fillRect/>
            </a:stretch>
          </p:blipFill>
          <p:spPr>
            <a:xfrm>
              <a:off x="3992173" y="2965283"/>
              <a:ext cx="702454" cy="423702"/>
            </a:xfrm>
            <a:prstGeom prst="rect">
              <a:avLst/>
            </a:prstGeom>
          </p:spPr>
        </p:pic>
        <p:cxnSp>
          <p:nvCxnSpPr>
            <p:cNvPr id="76" name="Straight Arrow Connector 75">
              <a:extLst>
                <a:ext uri="{FF2B5EF4-FFF2-40B4-BE49-F238E27FC236}">
                  <a16:creationId xmlns:a16="http://schemas.microsoft.com/office/drawing/2014/main" id="{05BEB231-6F77-1C69-26F3-9D12DB5C6844}"/>
                </a:ext>
              </a:extLst>
            </p:cNvPr>
            <p:cNvCxnSpPr>
              <a:cxnSpLocks/>
            </p:cNvCxnSpPr>
            <p:nvPr/>
          </p:nvCxnSpPr>
          <p:spPr>
            <a:xfrm>
              <a:off x="2682951" y="2571751"/>
              <a:ext cx="1673149" cy="67625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80" name="TextBox 79">
              <a:extLst>
                <a:ext uri="{FF2B5EF4-FFF2-40B4-BE49-F238E27FC236}">
                  <a16:creationId xmlns:a16="http://schemas.microsoft.com/office/drawing/2014/main" id="{393BE175-1732-565C-9AB6-262FB7A955A3}"/>
                </a:ext>
              </a:extLst>
            </p:cNvPr>
            <p:cNvSpPr txBox="1"/>
            <p:nvPr/>
          </p:nvSpPr>
          <p:spPr>
            <a:xfrm>
              <a:off x="1197251" y="2316960"/>
              <a:ext cx="1798123" cy="400109"/>
            </a:xfrm>
            <a:prstGeom prst="rect">
              <a:avLst/>
            </a:prstGeom>
            <a:noFill/>
          </p:spPr>
          <p:txBody>
            <a:bodyPr wrap="square">
              <a:spAutoFit/>
            </a:bodyPr>
            <a:lstStyle/>
            <a:p>
              <a:r>
                <a:rPr lang="en-US" sz="1350" dirty="0"/>
                <a:t>Detector</a:t>
              </a:r>
            </a:p>
          </p:txBody>
        </p:sp>
      </p:grpSp>
      <p:pic>
        <p:nvPicPr>
          <p:cNvPr id="7" name="Picture 6" descr="A person and person walking&#10;&#10;AI-generated content may be incorrect.">
            <a:extLst>
              <a:ext uri="{FF2B5EF4-FFF2-40B4-BE49-F238E27FC236}">
                <a16:creationId xmlns:a16="http://schemas.microsoft.com/office/drawing/2014/main" id="{BF64E9BA-7688-B3F1-618A-7C39B787B6B1}"/>
              </a:ext>
            </a:extLst>
          </p:cNvPr>
          <p:cNvPicPr>
            <a:picLocks noChangeAspect="1"/>
          </p:cNvPicPr>
          <p:nvPr/>
        </p:nvPicPr>
        <p:blipFill>
          <a:blip r:embed="rId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88882" y="3204435"/>
            <a:ext cx="1502812" cy="1635918"/>
          </a:xfrm>
          <a:prstGeom prst="rect">
            <a:avLst/>
          </a:prstGeom>
        </p:spPr>
      </p:pic>
      <p:cxnSp>
        <p:nvCxnSpPr>
          <p:cNvPr id="8" name="Connector: Curved 7">
            <a:extLst>
              <a:ext uri="{FF2B5EF4-FFF2-40B4-BE49-F238E27FC236}">
                <a16:creationId xmlns:a16="http://schemas.microsoft.com/office/drawing/2014/main" id="{4B12345B-420F-A9C7-5FD2-BBF4C737990D}"/>
              </a:ext>
            </a:extLst>
          </p:cNvPr>
          <p:cNvCxnSpPr>
            <a:cxnSpLocks/>
          </p:cNvCxnSpPr>
          <p:nvPr/>
        </p:nvCxnSpPr>
        <p:spPr>
          <a:xfrm rot="16200000" flipV="1">
            <a:off x="2989450" y="4722999"/>
            <a:ext cx="526681" cy="100013"/>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0" name="Connector: Curved 9">
            <a:extLst>
              <a:ext uri="{FF2B5EF4-FFF2-40B4-BE49-F238E27FC236}">
                <a16:creationId xmlns:a16="http://schemas.microsoft.com/office/drawing/2014/main" id="{8040FF51-A254-F0E7-96A0-144A53F7FA15}"/>
              </a:ext>
            </a:extLst>
          </p:cNvPr>
          <p:cNvCxnSpPr>
            <a:cxnSpLocks/>
          </p:cNvCxnSpPr>
          <p:nvPr/>
        </p:nvCxnSpPr>
        <p:spPr>
          <a:xfrm rot="5400000" flipH="1" flipV="1">
            <a:off x="3474063" y="4571818"/>
            <a:ext cx="526681" cy="402374"/>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1" name="Connector: Curved 10">
            <a:extLst>
              <a:ext uri="{FF2B5EF4-FFF2-40B4-BE49-F238E27FC236}">
                <a16:creationId xmlns:a16="http://schemas.microsoft.com/office/drawing/2014/main" id="{F6DECB5C-5C34-AA17-FC5B-3B34A0C15A2A}"/>
              </a:ext>
            </a:extLst>
          </p:cNvPr>
          <p:cNvCxnSpPr>
            <a:cxnSpLocks/>
          </p:cNvCxnSpPr>
          <p:nvPr/>
        </p:nvCxnSpPr>
        <p:spPr>
          <a:xfrm flipV="1">
            <a:off x="3938591" y="4607718"/>
            <a:ext cx="465913" cy="364786"/>
          </a:xfrm>
          <a:prstGeom prst="curvedConnector2">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2" name="Connector: Curved 11">
            <a:extLst>
              <a:ext uri="{FF2B5EF4-FFF2-40B4-BE49-F238E27FC236}">
                <a16:creationId xmlns:a16="http://schemas.microsoft.com/office/drawing/2014/main" id="{C57F1690-5163-D88F-492F-8702C8590A09}"/>
              </a:ext>
            </a:extLst>
          </p:cNvPr>
          <p:cNvCxnSpPr>
            <a:cxnSpLocks/>
          </p:cNvCxnSpPr>
          <p:nvPr/>
        </p:nvCxnSpPr>
        <p:spPr>
          <a:xfrm rot="16200000" flipV="1">
            <a:off x="4528406" y="4705072"/>
            <a:ext cx="394587" cy="14027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3" name="Connector: Curved 12">
            <a:extLst>
              <a:ext uri="{FF2B5EF4-FFF2-40B4-BE49-F238E27FC236}">
                <a16:creationId xmlns:a16="http://schemas.microsoft.com/office/drawing/2014/main" id="{0D4734FC-9CD6-DBA8-A7EA-EA6CDB831473}"/>
              </a:ext>
            </a:extLst>
          </p:cNvPr>
          <p:cNvCxnSpPr>
            <a:cxnSpLocks/>
          </p:cNvCxnSpPr>
          <p:nvPr/>
        </p:nvCxnSpPr>
        <p:spPr>
          <a:xfrm rot="5400000" flipH="1" flipV="1">
            <a:off x="4858243" y="4625858"/>
            <a:ext cx="462836" cy="230456"/>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4" name="Connector: Curved 13">
            <a:extLst>
              <a:ext uri="{FF2B5EF4-FFF2-40B4-BE49-F238E27FC236}">
                <a16:creationId xmlns:a16="http://schemas.microsoft.com/office/drawing/2014/main" id="{1D667DA7-C537-D883-713A-B30EA5955D67}"/>
              </a:ext>
            </a:extLst>
          </p:cNvPr>
          <p:cNvCxnSpPr>
            <a:cxnSpLocks/>
          </p:cNvCxnSpPr>
          <p:nvPr/>
        </p:nvCxnSpPr>
        <p:spPr>
          <a:xfrm rot="5400000" flipH="1" flipV="1">
            <a:off x="5271653" y="4648217"/>
            <a:ext cx="462836" cy="185738"/>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5" name="Connector: Curved 14">
            <a:extLst>
              <a:ext uri="{FF2B5EF4-FFF2-40B4-BE49-F238E27FC236}">
                <a16:creationId xmlns:a16="http://schemas.microsoft.com/office/drawing/2014/main" id="{0F10EE00-7696-6992-66BA-7B294D33411F}"/>
              </a:ext>
            </a:extLst>
          </p:cNvPr>
          <p:cNvCxnSpPr>
            <a:cxnSpLocks/>
          </p:cNvCxnSpPr>
          <p:nvPr/>
        </p:nvCxnSpPr>
        <p:spPr>
          <a:xfrm rot="16200000" flipV="1">
            <a:off x="4359179" y="2992341"/>
            <a:ext cx="557031" cy="316289"/>
          </a:xfrm>
          <a:prstGeom prst="curvedConnector3">
            <a:avLst>
              <a:gd name="adj1" fmla="val 50000"/>
            </a:avLst>
          </a:prstGeom>
          <a:ln w="5715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6F90FBF6-A598-FA36-CBE2-A1242A6C139F}"/>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Radon Monitoring</a:t>
            </a:r>
            <a:endParaRPr lang="en-DE" sz="4800" dirty="0">
              <a:solidFill>
                <a:schemeClr val="accent2">
                  <a:lumMod val="75000"/>
                </a:schemeClr>
              </a:solidFill>
            </a:endParaRPr>
          </a:p>
        </p:txBody>
      </p:sp>
    </p:spTree>
    <p:extLst>
      <p:ext uri="{BB962C8B-B14F-4D97-AF65-F5344CB8AC3E}">
        <p14:creationId xmlns:p14="http://schemas.microsoft.com/office/powerpoint/2010/main" val="1620000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par>
                                <p:cTn id="11" presetID="22" presetClass="entr" presetSubtype="4" repeatCount="indefinite"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par>
                                <p:cTn id="14" presetID="22" presetClass="entr" presetSubtype="4" repeatCount="indefinite"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1000"/>
                                        <p:tgtEl>
                                          <p:spTgt spid="6"/>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1000"/>
                                        <p:tgtEl>
                                          <p:spTgt spid="8"/>
                                        </p:tgtEl>
                                      </p:cBhvr>
                                    </p:animEffect>
                                  </p:childTnLst>
                                </p:cTn>
                              </p:par>
                              <p:par>
                                <p:cTn id="20" presetID="22" presetClass="entr" presetSubtype="4" repeatCount="indefinite"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1000"/>
                                        <p:tgtEl>
                                          <p:spTgt spid="10"/>
                                        </p:tgtEl>
                                      </p:cBhvr>
                                    </p:animEffect>
                                  </p:childTnLst>
                                </p:cTn>
                              </p:par>
                              <p:par>
                                <p:cTn id="23" presetID="22" presetClass="entr" presetSubtype="4" repeatCount="indefinite"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1000"/>
                                        <p:tgtEl>
                                          <p:spTgt spid="11"/>
                                        </p:tgtEl>
                                      </p:cBhvr>
                                    </p:animEffect>
                                  </p:childTnLst>
                                </p:cTn>
                              </p:par>
                              <p:par>
                                <p:cTn id="26" presetID="22" presetClass="entr" presetSubtype="4" repeatCount="indefinite"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1000"/>
                                        <p:tgtEl>
                                          <p:spTgt spid="12"/>
                                        </p:tgtEl>
                                      </p:cBhvr>
                                    </p:animEffect>
                                  </p:childTnLst>
                                </p:cTn>
                              </p:par>
                              <p:par>
                                <p:cTn id="29" presetID="22" presetClass="entr" presetSubtype="4" repeatCount="indefinite"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1000"/>
                                        <p:tgtEl>
                                          <p:spTgt spid="13"/>
                                        </p:tgtEl>
                                      </p:cBhvr>
                                    </p:animEffect>
                                  </p:childTnLst>
                                </p:cTn>
                              </p:par>
                              <p:par>
                                <p:cTn id="32" presetID="22" presetClass="entr" presetSubtype="4" repeatCount="indefinite"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1000"/>
                                        <p:tgtEl>
                                          <p:spTgt spid="14"/>
                                        </p:tgtEl>
                                      </p:cBhvr>
                                    </p:animEffect>
                                  </p:childTnLst>
                                </p:cTn>
                              </p:par>
                              <p:par>
                                <p:cTn id="35" presetID="22" presetClass="entr" presetSubtype="4" repeatCount="indefinite"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2"/>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6EA5CAB-BCC4-0B67-83CA-6EE52FD77D35}"/>
              </a:ext>
            </a:extLst>
          </p:cNvPr>
          <p:cNvGraphicFramePr>
            <a:graphicFrameLocks noGrp="1"/>
          </p:cNvGraphicFramePr>
          <p:nvPr>
            <p:ph idx="1"/>
          </p:nvPr>
        </p:nvGraphicFramePr>
        <p:xfrm>
          <a:off x="838200" y="1381930"/>
          <a:ext cx="10515600" cy="4396740"/>
        </p:xfrm>
        <a:graphic>
          <a:graphicData uri="http://schemas.openxmlformats.org/drawingml/2006/table">
            <a:tbl>
              <a:tblPr firstRow="1" bandRow="1">
                <a:tableStyleId>{72833802-FEF1-4C79-8D5D-14CF1EAF98D9}</a:tableStyleId>
              </a:tblPr>
              <a:tblGrid>
                <a:gridCol w="2209800">
                  <a:extLst>
                    <a:ext uri="{9D8B030D-6E8A-4147-A177-3AD203B41FA5}">
                      <a16:colId xmlns:a16="http://schemas.microsoft.com/office/drawing/2014/main" val="417918285"/>
                    </a:ext>
                  </a:extLst>
                </a:gridCol>
                <a:gridCol w="4800600">
                  <a:extLst>
                    <a:ext uri="{9D8B030D-6E8A-4147-A177-3AD203B41FA5}">
                      <a16:colId xmlns:a16="http://schemas.microsoft.com/office/drawing/2014/main" val="1950011240"/>
                    </a:ext>
                  </a:extLst>
                </a:gridCol>
                <a:gridCol w="3505200">
                  <a:extLst>
                    <a:ext uri="{9D8B030D-6E8A-4147-A177-3AD203B41FA5}">
                      <a16:colId xmlns:a16="http://schemas.microsoft.com/office/drawing/2014/main" val="738336640"/>
                    </a:ext>
                  </a:extLst>
                </a:gridCol>
              </a:tblGrid>
              <a:tr h="370840">
                <a:tc>
                  <a:txBody>
                    <a:bodyPr/>
                    <a:lstStyle/>
                    <a:p>
                      <a:pPr lvl="0" algn="ctr">
                        <a:buNone/>
                      </a:pPr>
                      <a:r>
                        <a:rPr lang="ka-GE" sz="1850" dirty="0"/>
                        <a:t>Feature          </a:t>
                      </a:r>
                      <a:endParaRPr lang="en-GB" sz="1850" dirty="0">
                        <a:latin typeface="+mj-lt"/>
                      </a:endParaRPr>
                    </a:p>
                  </a:txBody>
                  <a:tcPr/>
                </a:tc>
                <a:tc>
                  <a:txBody>
                    <a:bodyPr/>
                    <a:lstStyle/>
                    <a:p>
                      <a:pPr lvl="0" algn="ctr">
                        <a:buNone/>
                      </a:pPr>
                      <a:r>
                        <a:rPr lang="ka-GE" sz="1850" dirty="0"/>
                        <a:t>Passive Detection</a:t>
                      </a:r>
                      <a:endParaRPr lang="en-GB" sz="1850" dirty="0">
                        <a:latin typeface="+mj-lt"/>
                      </a:endParaRPr>
                    </a:p>
                  </a:txBody>
                  <a:tcPr/>
                </a:tc>
                <a:tc>
                  <a:txBody>
                    <a:bodyPr/>
                    <a:lstStyle/>
                    <a:p>
                      <a:pPr lvl="0" algn="ctr">
                        <a:buNone/>
                      </a:pPr>
                      <a:r>
                        <a:rPr lang="ka-GE" sz="1850" dirty="0"/>
                        <a:t>Active Detection</a:t>
                      </a:r>
                      <a:endParaRPr lang="en-GB" sz="1850" dirty="0">
                        <a:latin typeface="+mj-lt"/>
                      </a:endParaRPr>
                    </a:p>
                  </a:txBody>
                  <a:tcPr/>
                </a:tc>
                <a:extLst>
                  <a:ext uri="{0D108BD9-81ED-4DB2-BD59-A6C34878D82A}">
                    <a16:rowId xmlns:a16="http://schemas.microsoft.com/office/drawing/2014/main" val="1328585504"/>
                  </a:ext>
                </a:extLst>
              </a:tr>
              <a:tr h="370840">
                <a:tc>
                  <a:txBody>
                    <a:bodyPr/>
                    <a:lstStyle/>
                    <a:p>
                      <a:pPr lvl="0" algn="ctr">
                        <a:buNone/>
                      </a:pPr>
                      <a:r>
                        <a:rPr lang="ka-GE" sz="1850" dirty="0"/>
                        <a:t>Principle</a:t>
                      </a:r>
                      <a:endParaRPr lang="en-GB" sz="1850" dirty="0">
                        <a:latin typeface="+mj-lt"/>
                      </a:endParaRPr>
                    </a:p>
                  </a:txBody>
                  <a:tcPr/>
                </a:tc>
                <a:tc>
                  <a:txBody>
                    <a:bodyPr/>
                    <a:lstStyle/>
                    <a:p>
                      <a:pPr lvl="0" algn="ctr">
                        <a:buNone/>
                      </a:pPr>
                      <a:r>
                        <a:rPr lang="en-US" sz="1850" kern="1200" dirty="0">
                          <a:solidFill>
                            <a:schemeClr val="dk1"/>
                          </a:solidFill>
                        </a:rPr>
                        <a:t>collects</a:t>
                      </a:r>
                      <a:r>
                        <a:rPr lang="ka-GE" sz="1850" kern="1200" dirty="0">
                          <a:solidFill>
                            <a:schemeClr val="dk1"/>
                          </a:solidFill>
                        </a:rPr>
                        <a:t> </a:t>
                      </a:r>
                      <a:r>
                        <a:rPr lang="ka-GE" sz="1850" dirty="0"/>
                        <a:t>radon or decay products over time       </a:t>
                      </a:r>
                      <a:endParaRPr lang="en-GB" sz="1850" dirty="0">
                        <a:latin typeface="+mj-lt"/>
                      </a:endParaRPr>
                    </a:p>
                  </a:txBody>
                  <a:tcPr/>
                </a:tc>
                <a:tc>
                  <a:txBody>
                    <a:bodyPr/>
                    <a:lstStyle/>
                    <a:p>
                      <a:pPr lvl="0" algn="ctr">
                        <a:buNone/>
                      </a:pPr>
                      <a:r>
                        <a:rPr lang="ka-GE" sz="1850" dirty="0"/>
                        <a:t>Continuously measures radon</a:t>
                      </a:r>
                      <a:endParaRPr lang="en-GB" sz="1850" dirty="0">
                        <a:latin typeface="+mj-lt"/>
                      </a:endParaRPr>
                    </a:p>
                  </a:txBody>
                  <a:tcPr/>
                </a:tc>
                <a:extLst>
                  <a:ext uri="{0D108BD9-81ED-4DB2-BD59-A6C34878D82A}">
                    <a16:rowId xmlns:a16="http://schemas.microsoft.com/office/drawing/2014/main" val="333100751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ka-GE" sz="1850" dirty="0"/>
                        <a:t>Examples</a:t>
                      </a:r>
                      <a:endParaRPr lang="en-US" sz="1850" dirty="0">
                        <a:latin typeface="+mj-lt"/>
                        <a:ea typeface="+mn-lt"/>
                        <a:cs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ka-GE" sz="1850" dirty="0"/>
                        <a:t>Charcoal canisters, alpha track detectors        </a:t>
                      </a:r>
                      <a:endParaRPr lang="en-GB" sz="1850" dirty="0">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ka-GE" sz="1850" dirty="0"/>
                        <a:t>Electronic radon monitors (e.g., ionization chambers) </a:t>
                      </a:r>
                    </a:p>
                    <a:p>
                      <a:pPr algn="ctr"/>
                      <a:endParaRPr lang="en-GB" sz="1850" dirty="0">
                        <a:latin typeface="+mj-lt"/>
                      </a:endParaRPr>
                    </a:p>
                  </a:txBody>
                  <a:tcPr/>
                </a:tc>
                <a:extLst>
                  <a:ext uri="{0D108BD9-81ED-4DB2-BD59-A6C34878D82A}">
                    <a16:rowId xmlns:a16="http://schemas.microsoft.com/office/drawing/2014/main" val="32122334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50" b="0" u="none" strike="noStrike" kern="1200" dirty="0">
                          <a:solidFill>
                            <a:schemeClr val="dk1"/>
                          </a:solidFill>
                          <a:effectLst/>
                        </a:rPr>
                        <a:t>Power Source</a:t>
                      </a:r>
                      <a:endParaRPr lang="en-GB" sz="1850" dirty="0">
                        <a:latin typeface="+mj-lt"/>
                      </a:endParaRPr>
                    </a:p>
                  </a:txBody>
                  <a:tcPr/>
                </a:tc>
                <a:tc>
                  <a:txBody>
                    <a:bodyPr/>
                    <a:lstStyle/>
                    <a:p>
                      <a:pPr algn="ctr"/>
                      <a:r>
                        <a:rPr lang="en-US" sz="1850" b="0" u="none" strike="noStrike" kern="1200" dirty="0">
                          <a:solidFill>
                            <a:schemeClr val="dk1"/>
                          </a:solidFill>
                          <a:effectLst/>
                        </a:rPr>
                        <a:t>Not required</a:t>
                      </a:r>
                      <a:endParaRPr lang="en-GB" sz="1850" dirty="0">
                        <a:latin typeface="+mj-lt"/>
                      </a:endParaRPr>
                    </a:p>
                  </a:txBody>
                  <a:tcPr/>
                </a:tc>
                <a:tc>
                  <a:txBody>
                    <a:bodyPr/>
                    <a:lstStyle/>
                    <a:p>
                      <a:pPr algn="ctr"/>
                      <a:r>
                        <a:rPr lang="en-US" sz="1850" b="0" u="none" strike="noStrike" kern="1200" dirty="0">
                          <a:solidFill>
                            <a:schemeClr val="dk1"/>
                          </a:solidFill>
                          <a:effectLst/>
                        </a:rPr>
                        <a:t>Requires electricity</a:t>
                      </a:r>
                      <a:endParaRPr lang="en-GB" sz="1850" dirty="0">
                        <a:latin typeface="+mj-lt"/>
                      </a:endParaRPr>
                    </a:p>
                  </a:txBody>
                  <a:tcPr/>
                </a:tc>
                <a:extLst>
                  <a:ext uri="{0D108BD9-81ED-4DB2-BD59-A6C34878D82A}">
                    <a16:rowId xmlns:a16="http://schemas.microsoft.com/office/drawing/2014/main" val="154873382"/>
                  </a:ext>
                </a:extLst>
              </a:tr>
              <a:tr h="370840">
                <a:tc>
                  <a:txBody>
                    <a:bodyPr/>
                    <a:lstStyle/>
                    <a:p>
                      <a:pPr algn="ctr"/>
                      <a:r>
                        <a:rPr lang="en-US" sz="1850" b="0" u="none" strike="noStrike" kern="1200" dirty="0">
                          <a:solidFill>
                            <a:schemeClr val="dk1"/>
                          </a:solidFill>
                          <a:effectLst/>
                        </a:rPr>
                        <a:t>Data Output</a:t>
                      </a:r>
                      <a:endParaRPr lang="en-GB" sz="1850" dirty="0">
                        <a:latin typeface="+mj-lt"/>
                      </a:endParaRPr>
                    </a:p>
                  </a:txBody>
                  <a:tcPr/>
                </a:tc>
                <a:tc>
                  <a:txBody>
                    <a:bodyPr/>
                    <a:lstStyle/>
                    <a:p>
                      <a:pPr algn="ctr"/>
                      <a:r>
                        <a:rPr lang="en-US" sz="1850" b="0" u="none" strike="noStrike" kern="1200" dirty="0">
                          <a:solidFill>
                            <a:schemeClr val="dk1"/>
                          </a:solidFill>
                          <a:effectLst/>
                        </a:rPr>
                        <a:t>Cumulative exposure; no time resolution</a:t>
                      </a:r>
                      <a:endParaRPr lang="en-GB" sz="1850" dirty="0">
                        <a:latin typeface="+mj-lt"/>
                      </a:endParaRPr>
                    </a:p>
                  </a:txBody>
                  <a:tcPr/>
                </a:tc>
                <a:tc>
                  <a:txBody>
                    <a:bodyPr/>
                    <a:lstStyle/>
                    <a:p>
                      <a:pPr algn="ctr"/>
                      <a:r>
                        <a:rPr lang="en-US" sz="1850" b="0" u="none" strike="noStrike" kern="1200" dirty="0">
                          <a:solidFill>
                            <a:schemeClr val="dk1"/>
                          </a:solidFill>
                          <a:effectLst/>
                        </a:rPr>
                        <a:t>Real-time or time-resolved data</a:t>
                      </a:r>
                      <a:endParaRPr lang="en-GB" sz="1850" dirty="0">
                        <a:latin typeface="+mj-lt"/>
                      </a:endParaRPr>
                    </a:p>
                  </a:txBody>
                  <a:tcPr/>
                </a:tc>
                <a:extLst>
                  <a:ext uri="{0D108BD9-81ED-4DB2-BD59-A6C34878D82A}">
                    <a16:rowId xmlns:a16="http://schemas.microsoft.com/office/drawing/2014/main" val="971136356"/>
                  </a:ext>
                </a:extLst>
              </a:tr>
              <a:tr h="370840">
                <a:tc>
                  <a:txBody>
                    <a:bodyPr/>
                    <a:lstStyle/>
                    <a:p>
                      <a:pPr algn="ctr"/>
                      <a:r>
                        <a:rPr lang="en-US" sz="1850" b="0" u="none" strike="noStrike" kern="1200" dirty="0">
                          <a:solidFill>
                            <a:schemeClr val="dk1"/>
                          </a:solidFill>
                          <a:effectLst/>
                        </a:rPr>
                        <a:t>Use Case</a:t>
                      </a:r>
                      <a:endParaRPr lang="en-GB" sz="1850" dirty="0">
                        <a:latin typeface="+mj-lt"/>
                      </a:endParaRPr>
                    </a:p>
                  </a:txBody>
                  <a:tcPr/>
                </a:tc>
                <a:tc>
                  <a:txBody>
                    <a:bodyPr/>
                    <a:lstStyle/>
                    <a:p>
                      <a:pPr algn="ctr"/>
                      <a:r>
                        <a:rPr lang="en-US" sz="1850" b="0" u="none" strike="noStrike" kern="1200" dirty="0">
                          <a:solidFill>
                            <a:schemeClr val="dk1"/>
                          </a:solidFill>
                          <a:effectLst/>
                        </a:rPr>
                        <a:t>Long-term home monitoring, low-cost surveys</a:t>
                      </a:r>
                      <a:endParaRPr lang="en-GB" sz="1850" dirty="0">
                        <a:latin typeface="+mj-lt"/>
                      </a:endParaRPr>
                    </a:p>
                  </a:txBody>
                  <a:tcPr/>
                </a:tc>
                <a:tc>
                  <a:txBody>
                    <a:bodyPr/>
                    <a:lstStyle/>
                    <a:p>
                      <a:pPr algn="ctr"/>
                      <a:r>
                        <a:rPr lang="en-US" sz="1850" b="0" u="none" strike="noStrike" kern="1200" dirty="0">
                          <a:solidFill>
                            <a:schemeClr val="dk1"/>
                          </a:solidFill>
                          <a:effectLst/>
                        </a:rPr>
                        <a:t>Short-term studies, workplace safety, research applications</a:t>
                      </a:r>
                      <a:endParaRPr lang="en-GB" sz="1850" dirty="0">
                        <a:latin typeface="+mj-lt"/>
                      </a:endParaRPr>
                    </a:p>
                  </a:txBody>
                  <a:tcPr/>
                </a:tc>
                <a:extLst>
                  <a:ext uri="{0D108BD9-81ED-4DB2-BD59-A6C34878D82A}">
                    <a16:rowId xmlns:a16="http://schemas.microsoft.com/office/drawing/2014/main" val="3181341414"/>
                  </a:ext>
                </a:extLst>
              </a:tr>
              <a:tr h="370840">
                <a:tc>
                  <a:txBody>
                    <a:bodyPr/>
                    <a:lstStyle/>
                    <a:p>
                      <a:pPr algn="ctr"/>
                      <a:r>
                        <a:rPr lang="en-US" sz="1850" b="0" u="none" strike="noStrike" kern="1200" dirty="0">
                          <a:solidFill>
                            <a:schemeClr val="dk1"/>
                          </a:solidFill>
                          <a:effectLst/>
                        </a:rPr>
                        <a:t>Advantages</a:t>
                      </a:r>
                      <a:endParaRPr lang="en-GB" sz="1850" dirty="0">
                        <a:latin typeface="+mj-lt"/>
                      </a:endParaRPr>
                    </a:p>
                  </a:txBody>
                  <a:tcPr/>
                </a:tc>
                <a:tc>
                  <a:txBody>
                    <a:bodyPr/>
                    <a:lstStyle/>
                    <a:p>
                      <a:pPr algn="ctr"/>
                      <a:r>
                        <a:rPr lang="en-US" sz="1850" b="0" u="none" strike="noStrike" kern="1200" dirty="0">
                          <a:solidFill>
                            <a:schemeClr val="dk1"/>
                          </a:solidFill>
                          <a:effectLst/>
                        </a:rPr>
                        <a:t>Inexpensive, simple, no power or maintenance needed</a:t>
                      </a:r>
                      <a:endParaRPr lang="en-GB" sz="1850" dirty="0">
                        <a:latin typeface="+mj-lt"/>
                      </a:endParaRPr>
                    </a:p>
                  </a:txBody>
                  <a:tcPr/>
                </a:tc>
                <a:tc>
                  <a:txBody>
                    <a:bodyPr/>
                    <a:lstStyle/>
                    <a:p>
                      <a:pPr algn="ctr"/>
                      <a:r>
                        <a:rPr lang="en-US" sz="1850" b="0" u="none" strike="noStrike" kern="1200" dirty="0">
                          <a:solidFill>
                            <a:schemeClr val="dk1"/>
                          </a:solidFill>
                          <a:effectLst/>
                        </a:rPr>
                        <a:t>Immediate results, detailed temporal data</a:t>
                      </a:r>
                      <a:endParaRPr lang="en-GB" sz="1850" dirty="0">
                        <a:latin typeface="+mj-lt"/>
                      </a:endParaRPr>
                    </a:p>
                  </a:txBody>
                  <a:tcPr/>
                </a:tc>
                <a:extLst>
                  <a:ext uri="{0D108BD9-81ED-4DB2-BD59-A6C34878D82A}">
                    <a16:rowId xmlns:a16="http://schemas.microsoft.com/office/drawing/2014/main" val="2803705619"/>
                  </a:ext>
                </a:extLst>
              </a:tr>
              <a:tr h="370840">
                <a:tc>
                  <a:txBody>
                    <a:bodyPr/>
                    <a:lstStyle/>
                    <a:p>
                      <a:pPr algn="ctr"/>
                      <a:r>
                        <a:rPr lang="en-US" sz="1850" b="0" u="none" strike="noStrike" kern="1200" dirty="0">
                          <a:solidFill>
                            <a:schemeClr val="dk1"/>
                          </a:solidFill>
                          <a:effectLst/>
                        </a:rPr>
                        <a:t>Limitations</a:t>
                      </a:r>
                      <a:endParaRPr lang="en-GB" sz="1850" dirty="0">
                        <a:latin typeface="+mj-lt"/>
                      </a:endParaRPr>
                    </a:p>
                  </a:txBody>
                  <a:tcPr/>
                </a:tc>
                <a:tc>
                  <a:txBody>
                    <a:bodyPr/>
                    <a:lstStyle/>
                    <a:p>
                      <a:pPr algn="ctr"/>
                      <a:r>
                        <a:rPr lang="en-US" sz="1850" b="0" u="none" strike="noStrike" kern="1200" dirty="0">
                          <a:solidFill>
                            <a:schemeClr val="dk1"/>
                          </a:solidFill>
                          <a:effectLst/>
                        </a:rPr>
                        <a:t>Results delayed, cannot track rapid fluctuations</a:t>
                      </a:r>
                      <a:endParaRPr lang="en-GB" sz="1850" dirty="0">
                        <a:latin typeface="+mj-lt"/>
                      </a:endParaRPr>
                    </a:p>
                  </a:txBody>
                  <a:tcPr/>
                </a:tc>
                <a:tc>
                  <a:txBody>
                    <a:bodyPr/>
                    <a:lstStyle/>
                    <a:p>
                      <a:pPr algn="ctr"/>
                      <a:r>
                        <a:rPr lang="en-US" sz="1850" b="0" u="none" strike="noStrike" kern="1200" dirty="0">
                          <a:solidFill>
                            <a:schemeClr val="dk1"/>
                          </a:solidFill>
                          <a:effectLst/>
                        </a:rPr>
                        <a:t>More expensive, requires calibration and maintenance</a:t>
                      </a:r>
                      <a:endParaRPr lang="en-GB" sz="1850" dirty="0">
                        <a:latin typeface="+mj-lt"/>
                      </a:endParaRPr>
                    </a:p>
                  </a:txBody>
                  <a:tcPr/>
                </a:tc>
                <a:extLst>
                  <a:ext uri="{0D108BD9-81ED-4DB2-BD59-A6C34878D82A}">
                    <a16:rowId xmlns:a16="http://schemas.microsoft.com/office/drawing/2014/main" val="3994729587"/>
                  </a:ext>
                </a:extLst>
              </a:tr>
            </a:tbl>
          </a:graphicData>
        </a:graphic>
      </p:graphicFrame>
      <p:sp>
        <p:nvSpPr>
          <p:cNvPr id="5" name="Title 1">
            <a:extLst>
              <a:ext uri="{FF2B5EF4-FFF2-40B4-BE49-F238E27FC236}">
                <a16:creationId xmlns:a16="http://schemas.microsoft.com/office/drawing/2014/main" id="{1C23D98D-65D3-3ED0-9B01-DFA9F2FA3FBC}"/>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Radon Detection</a:t>
            </a:r>
            <a:endParaRPr lang="en-DE" sz="4800" dirty="0">
              <a:solidFill>
                <a:schemeClr val="accent2">
                  <a:lumMod val="75000"/>
                </a:schemeClr>
              </a:solidFill>
            </a:endParaRPr>
          </a:p>
        </p:txBody>
      </p:sp>
    </p:spTree>
    <p:extLst>
      <p:ext uri="{BB962C8B-B14F-4D97-AF65-F5344CB8AC3E}">
        <p14:creationId xmlns:p14="http://schemas.microsoft.com/office/powerpoint/2010/main" val="2025102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1079B-7A42-49F6-AA69-9F91F6657D7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C07A5A0-6B63-7D93-CE97-402B1B39D91F}"/>
              </a:ext>
            </a:extLst>
          </p:cNvPr>
          <p:cNvSpPr txBox="1">
            <a:spLocks/>
          </p:cNvSpPr>
          <p:nvPr/>
        </p:nvSpPr>
        <p:spPr>
          <a:xfrm>
            <a:off x="0" y="365126"/>
            <a:ext cx="12192000" cy="521566"/>
          </a:xfrm>
          <a:prstGeom prst="rect">
            <a:avLst/>
          </a:prstGeom>
          <a:solidFill>
            <a:schemeClr val="bg1">
              <a:alpha val="42000"/>
            </a:schemeClr>
          </a:solidFill>
        </p:spPr>
        <p:txBody>
          <a:bodyPr vert="horz" lIns="9144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2">
                    <a:lumMod val="75000"/>
                  </a:schemeClr>
                </a:solidFill>
              </a:rPr>
              <a:t>Radon Detectors</a:t>
            </a:r>
            <a:endParaRPr lang="en-DE" sz="4800" dirty="0">
              <a:solidFill>
                <a:schemeClr val="accent2">
                  <a:lumMod val="75000"/>
                </a:schemeClr>
              </a:solidFill>
            </a:endParaRPr>
          </a:p>
        </p:txBody>
      </p:sp>
      <p:pic>
        <p:nvPicPr>
          <p:cNvPr id="19" name="Picture 2" descr="RadonEye">
            <a:extLst>
              <a:ext uri="{FF2B5EF4-FFF2-40B4-BE49-F238E27FC236}">
                <a16:creationId xmlns:a16="http://schemas.microsoft.com/office/drawing/2014/main" id="{258FC294-1AA6-EECB-3A5B-2384B5126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128" y="1382490"/>
            <a:ext cx="2185506" cy="21855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D68A4A8-192C-ED09-9BF8-A3F25D3E2D7F}"/>
              </a:ext>
            </a:extLst>
          </p:cNvPr>
          <p:cNvPicPr>
            <a:picLocks noChangeAspect="1"/>
          </p:cNvPicPr>
          <p:nvPr/>
        </p:nvPicPr>
        <p:blipFill>
          <a:blip r:embed="rId4"/>
          <a:srcRect l="13930" t="12958" r="15689" b="14663"/>
          <a:stretch>
            <a:fillRect/>
          </a:stretch>
        </p:blipFill>
        <p:spPr>
          <a:xfrm>
            <a:off x="3755202" y="1521486"/>
            <a:ext cx="1854831" cy="1907514"/>
          </a:xfrm>
          <a:prstGeom prst="rect">
            <a:avLst/>
          </a:prstGeom>
        </p:spPr>
      </p:pic>
      <p:sp>
        <p:nvSpPr>
          <p:cNvPr id="21" name="TextBox 20">
            <a:extLst>
              <a:ext uri="{FF2B5EF4-FFF2-40B4-BE49-F238E27FC236}">
                <a16:creationId xmlns:a16="http://schemas.microsoft.com/office/drawing/2014/main" id="{F147284F-4647-69BB-E564-58A00DD5B407}"/>
              </a:ext>
            </a:extLst>
          </p:cNvPr>
          <p:cNvSpPr txBox="1"/>
          <p:nvPr/>
        </p:nvSpPr>
        <p:spPr>
          <a:xfrm>
            <a:off x="2739224" y="3565846"/>
            <a:ext cx="3886785" cy="430887"/>
          </a:xfrm>
          <a:prstGeom prst="rect">
            <a:avLst/>
          </a:prstGeom>
          <a:noFill/>
        </p:spPr>
        <p:txBody>
          <a:bodyPr wrap="square">
            <a:spAutoFit/>
          </a:bodyPr>
          <a:lstStyle/>
          <a:p>
            <a:pPr algn="ctr"/>
            <a:r>
              <a:rPr lang="en-US" sz="2200" dirty="0"/>
              <a:t>Aranet Radon Plus</a:t>
            </a:r>
          </a:p>
        </p:txBody>
      </p:sp>
      <p:sp>
        <p:nvSpPr>
          <p:cNvPr id="22" name="TextBox 21">
            <a:extLst>
              <a:ext uri="{FF2B5EF4-FFF2-40B4-BE49-F238E27FC236}">
                <a16:creationId xmlns:a16="http://schemas.microsoft.com/office/drawing/2014/main" id="{7A662B9F-91EA-DCE4-11D2-21E378EBED09}"/>
              </a:ext>
            </a:extLst>
          </p:cNvPr>
          <p:cNvSpPr txBox="1"/>
          <p:nvPr/>
        </p:nvSpPr>
        <p:spPr>
          <a:xfrm>
            <a:off x="152488" y="3521174"/>
            <a:ext cx="3886785" cy="769441"/>
          </a:xfrm>
          <a:prstGeom prst="rect">
            <a:avLst/>
          </a:prstGeom>
          <a:noFill/>
        </p:spPr>
        <p:txBody>
          <a:bodyPr wrap="square">
            <a:spAutoFit/>
          </a:bodyPr>
          <a:lstStyle/>
          <a:p>
            <a:pPr algn="ctr"/>
            <a:r>
              <a:rPr lang="en-US" sz="2200" dirty="0" err="1"/>
              <a:t>Ecosense</a:t>
            </a:r>
            <a:r>
              <a:rPr lang="en-US" sz="2200" dirty="0"/>
              <a:t> RD200W </a:t>
            </a:r>
          </a:p>
          <a:p>
            <a:pPr algn="ctr"/>
            <a:r>
              <a:rPr lang="en-US" sz="2200" dirty="0"/>
              <a:t>RadonEye</a:t>
            </a:r>
          </a:p>
        </p:txBody>
      </p:sp>
      <p:grpSp>
        <p:nvGrpSpPr>
          <p:cNvPr id="23" name="Group 22">
            <a:extLst>
              <a:ext uri="{FF2B5EF4-FFF2-40B4-BE49-F238E27FC236}">
                <a16:creationId xmlns:a16="http://schemas.microsoft.com/office/drawing/2014/main" id="{82B11DA0-E094-A08F-AFE6-251D1C25ECDA}"/>
              </a:ext>
            </a:extLst>
          </p:cNvPr>
          <p:cNvGrpSpPr/>
          <p:nvPr/>
        </p:nvGrpSpPr>
        <p:grpSpPr>
          <a:xfrm>
            <a:off x="6020268" y="1177336"/>
            <a:ext cx="5966199" cy="4777020"/>
            <a:chOff x="5943918" y="622348"/>
            <a:chExt cx="5966199" cy="4777020"/>
          </a:xfrm>
        </p:grpSpPr>
        <p:pic>
          <p:nvPicPr>
            <p:cNvPr id="24" name="Picture 23">
              <a:extLst>
                <a:ext uri="{FF2B5EF4-FFF2-40B4-BE49-F238E27FC236}">
                  <a16:creationId xmlns:a16="http://schemas.microsoft.com/office/drawing/2014/main" id="{35C08251-F22C-8284-E8D4-F6D7C409A6EB}"/>
                </a:ext>
              </a:extLst>
            </p:cNvPr>
            <p:cNvPicPr>
              <a:picLocks noChangeAspect="1"/>
            </p:cNvPicPr>
            <p:nvPr/>
          </p:nvPicPr>
          <p:blipFill>
            <a:blip r:embed="rId5"/>
            <a:stretch>
              <a:fillRect/>
            </a:stretch>
          </p:blipFill>
          <p:spPr>
            <a:xfrm>
              <a:off x="8583428" y="622348"/>
              <a:ext cx="3059827" cy="3059827"/>
            </a:xfrm>
            <a:prstGeom prst="rect">
              <a:avLst/>
            </a:prstGeom>
          </p:spPr>
        </p:pic>
        <p:pic>
          <p:nvPicPr>
            <p:cNvPr id="25" name="Picture 6">
              <a:extLst>
                <a:ext uri="{FF2B5EF4-FFF2-40B4-BE49-F238E27FC236}">
                  <a16:creationId xmlns:a16="http://schemas.microsoft.com/office/drawing/2014/main" id="{31E06BE1-7E61-CDBE-477F-36BDAB9D02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918" y="1255855"/>
              <a:ext cx="3085586" cy="30855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a:extLst>
                <a:ext uri="{FF2B5EF4-FFF2-40B4-BE49-F238E27FC236}">
                  <a16:creationId xmlns:a16="http://schemas.microsoft.com/office/drawing/2014/main" id="{F088E51C-B508-BA82-1C5E-F39A9C61CC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8205" y="2270296"/>
              <a:ext cx="2823757" cy="282375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C0853FB-F3A1-CEFA-DCFE-5CBBEC485E64}"/>
                </a:ext>
              </a:extLst>
            </p:cNvPr>
            <p:cNvSpPr txBox="1"/>
            <p:nvPr/>
          </p:nvSpPr>
          <p:spPr>
            <a:xfrm>
              <a:off x="6148890" y="4629927"/>
              <a:ext cx="5761227" cy="769441"/>
            </a:xfrm>
            <a:prstGeom prst="rect">
              <a:avLst/>
            </a:prstGeom>
            <a:noFill/>
          </p:spPr>
          <p:txBody>
            <a:bodyPr wrap="square">
              <a:spAutoFit/>
            </a:bodyPr>
            <a:lstStyle/>
            <a:p>
              <a:pPr algn="ctr"/>
              <a:r>
                <a:rPr lang="en-US" sz="2200" dirty="0"/>
                <a:t>E-PERM® system: SPER-1E Voltage Reader, electrets, and chambers</a:t>
              </a:r>
            </a:p>
          </p:txBody>
        </p:sp>
      </p:grpSp>
      <p:pic>
        <p:nvPicPr>
          <p:cNvPr id="29" name="Picture 12" descr="alphae-banner-image (1)">
            <a:extLst>
              <a:ext uri="{FF2B5EF4-FFF2-40B4-BE49-F238E27FC236}">
                <a16:creationId xmlns:a16="http://schemas.microsoft.com/office/drawing/2014/main" id="{A34BDB6B-CBEA-F228-A64E-D0C6C7056E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2754" y="4430196"/>
            <a:ext cx="1866251" cy="222989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FACD87E-DCF9-3218-2C4C-6C9CE86FE27B}"/>
              </a:ext>
            </a:extLst>
          </p:cNvPr>
          <p:cNvSpPr txBox="1"/>
          <p:nvPr/>
        </p:nvSpPr>
        <p:spPr>
          <a:xfrm>
            <a:off x="2739224" y="5160422"/>
            <a:ext cx="3085586" cy="769441"/>
          </a:xfrm>
          <a:prstGeom prst="rect">
            <a:avLst/>
          </a:prstGeom>
          <a:noFill/>
        </p:spPr>
        <p:txBody>
          <a:bodyPr wrap="square">
            <a:spAutoFit/>
          </a:bodyPr>
          <a:lstStyle/>
          <a:p>
            <a:pPr algn="ctr"/>
            <a:r>
              <a:rPr lang="en-US" sz="2200" dirty="0" err="1"/>
              <a:t>AlphaE</a:t>
            </a:r>
            <a:r>
              <a:rPr lang="en-US" sz="2200" dirty="0"/>
              <a:t>: ultra-small radon monitor</a:t>
            </a:r>
          </a:p>
        </p:txBody>
      </p:sp>
    </p:spTree>
    <p:extLst>
      <p:ext uri="{BB962C8B-B14F-4D97-AF65-F5344CB8AC3E}">
        <p14:creationId xmlns:p14="http://schemas.microsoft.com/office/powerpoint/2010/main" val="697751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495</TotalTime>
  <Words>1965</Words>
  <Application>Microsoft Office PowerPoint</Application>
  <PresentationFormat>Widescreen</PresentationFormat>
  <Paragraphs>275</Paragraphs>
  <Slides>30</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Aptos</vt:lpstr>
      <vt:lpstr>Aptos Display</vt:lpstr>
      <vt:lpstr>Arial</vt:lpstr>
      <vt:lpstr>Sylfaen</vt:lpstr>
      <vt:lpstr>Times New Roman</vt:lpstr>
      <vt:lpstr>-webkit-standard</vt:lpstr>
      <vt:lpstr>Wingdings</vt:lpstr>
      <vt:lpstr>Office Theme</vt:lpstr>
      <vt:lpstr>Protecting public health through comprehensive radon monitoring and dosimetry in urban Tbilisi</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Europian Standards </vt:lpstr>
      <vt:lpstr>Regulatory Standard for Indoor Radon Concentration in Georgia </vt:lpstr>
      <vt:lpstr>Mitigation Recommended </vt:lpstr>
      <vt:lpstr>Current Challenges </vt:lpstr>
      <vt:lpstr>PowerPoint Presentation</vt:lpstr>
      <vt:lpstr>PowerPoint Presentation</vt:lpstr>
      <vt:lpstr>PowerPoint Presentation</vt:lpstr>
      <vt:lpstr>PowerPoint Presentation</vt:lpstr>
      <vt:lpstr>Previous Studies</vt:lpstr>
      <vt:lpstr>Site Selection: Criteria &amp; Assessment Priorities</vt:lpstr>
      <vt:lpstr>PowerPoint Presentation</vt:lpstr>
      <vt:lpstr>PowerPoint Presentation</vt:lpstr>
      <vt:lpstr>Website: Monitoring Request </vt:lpstr>
      <vt:lpstr>Our Website: Public Education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Natia Beriashvili</dc:creator>
  <cp:lastModifiedBy>Tabatadze, George</cp:lastModifiedBy>
  <cp:revision>20</cp:revision>
  <dcterms:created xsi:type="dcterms:W3CDTF">2025-07-09T20:15:24Z</dcterms:created>
  <dcterms:modified xsi:type="dcterms:W3CDTF">2025-07-10T05:45:20Z</dcterms:modified>
</cp:coreProperties>
</file>